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0" r:id="rId4"/>
    <p:sldId id="262" r:id="rId5"/>
    <p:sldId id="290" r:id="rId6"/>
    <p:sldId id="292" r:id="rId7"/>
    <p:sldId id="294" r:id="rId8"/>
    <p:sldId id="296" r:id="rId9"/>
    <p:sldId id="264" r:id="rId10"/>
    <p:sldId id="266" r:id="rId11"/>
    <p:sldId id="268" r:id="rId12"/>
    <p:sldId id="270" r:id="rId13"/>
    <p:sldId id="272" r:id="rId14"/>
    <p:sldId id="274" r:id="rId15"/>
    <p:sldId id="276" r:id="rId16"/>
    <p:sldId id="278" r:id="rId17"/>
    <p:sldId id="280" r:id="rId18"/>
    <p:sldId id="282" r:id="rId19"/>
    <p:sldId id="284" r:id="rId20"/>
    <p:sldId id="286" r:id="rId21"/>
    <p:sldId id="288" r:id="rId2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3295E-E8C3-4C7C-9FFA-F0FB2A934D93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E9CEE-5D18-4E73-89C5-3195A67577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920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http://hidradenitissuppurativaawareness.org/hundreds-in-osijek-croatia-suffer-from-hs-and-many-do-not-know-it/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D5F67F-CE13-47B0-8FE9-6A56E9D8082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6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http://hidradenitissuppurativaawareness.org/suppurative-hidradenitis-is-a-chronic-inflammatory-and-extremely-painful-phenomenon-glasistre-hr/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E16B18-4998-41F8-8822-23FE2915A5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8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strike="noStrike">
                <a:latin typeface="Arial"/>
              </a:rPr>
              <a:t>http://www.in-portal.hr/pretraga/10295/koalicija-udruga-u-zdravstvu-kampanja-ukazivanja-na-jednu-od-najtezih-dermatoloskih-bolesti</a:t>
            </a:r>
            <a:endParaRPr/>
          </a:p>
          <a:p>
            <a:endParaRPr/>
          </a:p>
        </p:txBody>
      </p:sp>
      <p:sp>
        <p:nvSpPr>
          <p:cNvPr id="378" name="CustomShape 2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8E144D4-27D0-4F86-918D-4BAFF5FB431A}" type="slidenum">
              <a:rPr lang="hr-HR" sz="1200" strike="noStrike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36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strike="noStrike">
                <a:latin typeface="Arial"/>
              </a:rPr>
              <a:t>http://www.hrt.hr/enz/drustvena-mreza/</a:t>
            </a:r>
            <a:endParaRPr/>
          </a:p>
        </p:txBody>
      </p:sp>
      <p:sp>
        <p:nvSpPr>
          <p:cNvPr id="388" name="CustomShape 2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D791355-714F-416F-94E2-74DC95B2618D}" type="slidenum">
              <a:rPr lang="hr-HR" sz="1200" strike="noStrike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10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C1BEC-F752-4055-B19D-6B04EF5F6A04}" type="datetimeFigureOut">
              <a:rPr lang="hr-HR" smtClean="0"/>
              <a:t>13.10.2018.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E4122-9711-451A-A4EC-5B1F2696FD47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9.jpeg"/><Relationship Id="rId4" Type="http://schemas.openxmlformats.org/officeDocument/2006/relationships/image" Target="../media/image17.pn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2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HS CAMPAIGNE IN CROATIA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/>
              <a:t>Zlatica Jukić, </a:t>
            </a:r>
            <a:r>
              <a:rPr lang="hr-HR" dirty="0" err="1" smtClean="0"/>
              <a:t>specialist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dermatovenerology</a:t>
            </a:r>
            <a:endParaRPr lang="hr-HR" dirty="0" smtClean="0"/>
          </a:p>
          <a:p>
            <a:r>
              <a:rPr lang="hr-HR" dirty="0" smtClean="0"/>
              <a:t>Melita </a:t>
            </a:r>
            <a:r>
              <a:rPr lang="hr-HR" dirty="0" err="1" smtClean="0"/>
              <a:t>Vukšić</a:t>
            </a:r>
            <a:r>
              <a:rPr lang="hr-HR" dirty="0" smtClean="0"/>
              <a:t> Polić, </a:t>
            </a:r>
            <a:r>
              <a:rPr lang="hr-HR" dirty="0" err="1" smtClean="0"/>
              <a:t>specialist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dermatovenerology</a:t>
            </a:r>
            <a:endParaRPr lang="hr-HR" dirty="0" smtClean="0"/>
          </a:p>
          <a:p>
            <a:r>
              <a:rPr lang="hr-HR" dirty="0" err="1" smtClean="0"/>
              <a:t>Clinical</a:t>
            </a:r>
            <a:r>
              <a:rPr lang="hr-HR" dirty="0" smtClean="0"/>
              <a:t> </a:t>
            </a:r>
            <a:r>
              <a:rPr lang="hr-HR" dirty="0" err="1" smtClean="0"/>
              <a:t>Hospital</a:t>
            </a:r>
            <a:r>
              <a:rPr lang="hr-HR" dirty="0" smtClean="0"/>
              <a:t> Osijek</a:t>
            </a:r>
          </a:p>
          <a:p>
            <a:r>
              <a:rPr lang="hr-HR" dirty="0" smtClean="0"/>
              <a:t>CROATIA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57800" cy="688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9167" y="0"/>
            <a:ext cx="3834833" cy="684414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9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hr-HR" sz="2600" b="1" dirty="0" smtClean="0">
                <a:solidFill>
                  <a:srgbClr val="002060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hr-HR" sz="2600" b="1" dirty="0" smtClean="0">
                <a:solidFill>
                  <a:srgbClr val="002060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hr-HR" sz="2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Nacionalna kampanja podizanja svijesti o </a:t>
            </a:r>
            <a:r>
              <a:rPr lang="hr-HR" sz="2600" b="1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HS-u</a:t>
            </a:r>
            <a:endParaRPr lang="en-US" sz="2600" b="1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3694"/>
            <a:ext cx="2667000" cy="14074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9" y="3825936"/>
            <a:ext cx="2706738" cy="143186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 descr="http://www.hrt.hr/static/v2/img/log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61494"/>
            <a:ext cx="2667000" cy="6667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49" y="3838876"/>
            <a:ext cx="3174656" cy="22042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49" y="1604624"/>
            <a:ext cx="3174656" cy="21709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31" y="5394276"/>
            <a:ext cx="2125691" cy="141322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6562"/>
            <a:ext cx="2392351" cy="143499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15" y="4572000"/>
            <a:ext cx="2592819" cy="212049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55" y="76200"/>
            <a:ext cx="2924645" cy="8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image00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608634" cy="332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8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62000"/>
            <a:ext cx="86201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"/>
            <a:ext cx="4235450" cy="59436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5477" name="Rectangle 8"/>
          <p:cNvSpPr>
            <a:spLocks noChangeArrowheads="1"/>
          </p:cNvSpPr>
          <p:nvPr/>
        </p:nvSpPr>
        <p:spPr bwMode="auto">
          <a:xfrm>
            <a:off x="5465763" y="5945188"/>
            <a:ext cx="347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80000"/>
              </a:spcBef>
              <a:buFont typeface="Arial" charset="0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40000"/>
              </a:spcBef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1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1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00" i="1">
                <a:solidFill>
                  <a:srgbClr val="002060"/>
                </a:solidFill>
                <a:latin typeface="Arial" charset="0"/>
              </a:rPr>
              <a:t>www.</a:t>
            </a:r>
            <a:r>
              <a:rPr lang="en-US" altLang="en-US" sz="1400" i="1">
                <a:solidFill>
                  <a:srgbClr val="002060"/>
                </a:solidFill>
                <a:latin typeface="Arial" charset="0"/>
              </a:rPr>
              <a:t>hidradenitissuppurativaawareness.org</a:t>
            </a:r>
          </a:p>
        </p:txBody>
      </p:sp>
      <p:pic>
        <p:nvPicPr>
          <p:cNvPr id="1028" name="Picture 4" descr="12339558_531486680358932_3249212863154223762_o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5338" y="381000"/>
            <a:ext cx="4310062" cy="205898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-lhr3-1.xx.fbcdn.net/hphotos-xlt1/t31.0-8/12841231_10209318503149215_2304037220733773329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2325" y="3048000"/>
            <a:ext cx="4310063" cy="244633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1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80000"/>
              </a:spcBef>
              <a:buFont typeface="Arial" charset="0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40000"/>
              </a:spcBef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1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1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AD4DD67-8D03-4F6F-B41E-810A759EBA38}" type="slidenum">
              <a:rPr lang="en-US" altLang="en-US" sz="900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9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649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762000"/>
            <a:ext cx="86201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62600" y="6097588"/>
            <a:ext cx="34766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i="1" dirty="0">
                <a:solidFill>
                  <a:srgbClr val="002060"/>
                </a:solidFill>
                <a:latin typeface="Calibri"/>
                <a:cs typeface="+mn-cs"/>
              </a:rPr>
              <a:t>www.</a:t>
            </a:r>
            <a:r>
              <a:rPr lang="en-US" sz="1400" i="1" dirty="0">
                <a:solidFill>
                  <a:srgbClr val="002060"/>
                </a:solidFill>
                <a:latin typeface="Calibri"/>
                <a:cs typeface="+mn-cs"/>
              </a:rPr>
              <a:t>hidradenitissuppurativaawareness.org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4500563" cy="62531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 descr="12339558_531486680358932_3249212863154223762_o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82563"/>
            <a:ext cx="3924300" cy="18748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content-lhr3-1.xx.fbcdn.net/hphotos-xlt1/t31.0-8/12841231_10209318503149215_2304037220733773329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0463" y="3048000"/>
            <a:ext cx="3979862" cy="22590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9"/>
          <p:cNvPicPr/>
          <p:nvPr/>
        </p:nvPicPr>
        <p:blipFill>
          <a:blip r:embed="rId3" cstate="print"/>
          <a:stretch/>
        </p:blipFill>
        <p:spPr>
          <a:xfrm>
            <a:off x="295200" y="762120"/>
            <a:ext cx="8618400" cy="426960"/>
          </a:xfrm>
          <a:prstGeom prst="rect">
            <a:avLst/>
          </a:prstGeom>
          <a:ln>
            <a:noFill/>
          </a:ln>
        </p:spPr>
      </p:pic>
      <p:pic>
        <p:nvPicPr>
          <p:cNvPr id="200" name="Picture 1"/>
          <p:cNvPicPr/>
          <p:nvPr/>
        </p:nvPicPr>
        <p:blipFill>
          <a:blip r:embed="rId4" cstate="print"/>
          <a:stretch/>
        </p:blipFill>
        <p:spPr>
          <a:xfrm>
            <a:off x="1676520" y="228600"/>
            <a:ext cx="5545080" cy="617040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3"/>
          <p:cNvPicPr/>
          <p:nvPr/>
        </p:nvPicPr>
        <p:blipFill>
          <a:blip r:embed="rId3" cstate="print"/>
          <a:stretch/>
        </p:blipFill>
        <p:spPr>
          <a:xfrm>
            <a:off x="92160" y="3865680"/>
            <a:ext cx="1247400" cy="130644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7" name="Picture 9"/>
          <p:cNvPicPr/>
          <p:nvPr/>
        </p:nvPicPr>
        <p:blipFill>
          <a:blip r:embed="rId4" cstate="print"/>
          <a:stretch/>
        </p:blipFill>
        <p:spPr>
          <a:xfrm>
            <a:off x="295200" y="762120"/>
            <a:ext cx="8618400" cy="426960"/>
          </a:xfrm>
          <a:prstGeom prst="rect">
            <a:avLst/>
          </a:prstGeom>
          <a:ln>
            <a:noFill/>
          </a:ln>
        </p:spPr>
      </p:pic>
      <p:pic>
        <p:nvPicPr>
          <p:cNvPr id="228" name="Picture 6"/>
          <p:cNvPicPr/>
          <p:nvPr/>
        </p:nvPicPr>
        <p:blipFill>
          <a:blip r:embed="rId5" cstate="print"/>
          <a:stretch/>
        </p:blipFill>
        <p:spPr>
          <a:xfrm>
            <a:off x="2133720" y="55440"/>
            <a:ext cx="3444840" cy="860040"/>
          </a:xfrm>
          <a:prstGeom prst="rect">
            <a:avLst/>
          </a:prstGeom>
          <a:ln>
            <a:noFill/>
          </a:ln>
        </p:spPr>
      </p:pic>
      <p:pic>
        <p:nvPicPr>
          <p:cNvPr id="229" name="Picture 7"/>
          <p:cNvPicPr/>
          <p:nvPr/>
        </p:nvPicPr>
        <p:blipFill>
          <a:blip r:embed="rId6" cstate="print"/>
          <a:stretch/>
        </p:blipFill>
        <p:spPr>
          <a:xfrm>
            <a:off x="3935520" y="976320"/>
            <a:ext cx="4689360" cy="245880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0" name="Picture 2"/>
          <p:cNvPicPr/>
          <p:nvPr/>
        </p:nvPicPr>
        <p:blipFill>
          <a:blip r:embed="rId7" cstate="print"/>
          <a:stretch/>
        </p:blipFill>
        <p:spPr>
          <a:xfrm>
            <a:off x="92160" y="976320"/>
            <a:ext cx="3716280" cy="277632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1" name="Picture 4"/>
          <p:cNvPicPr/>
          <p:nvPr/>
        </p:nvPicPr>
        <p:blipFill>
          <a:blip r:embed="rId8" cstate="print"/>
          <a:stretch/>
        </p:blipFill>
        <p:spPr>
          <a:xfrm>
            <a:off x="3935520" y="3657600"/>
            <a:ext cx="4966920" cy="271584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2" name="Picture 7"/>
          <p:cNvPicPr/>
          <p:nvPr/>
        </p:nvPicPr>
        <p:blipFill>
          <a:blip r:embed="rId6" cstate="print"/>
          <a:stretch/>
        </p:blipFill>
        <p:spPr>
          <a:xfrm>
            <a:off x="3938760" y="976320"/>
            <a:ext cx="4968720" cy="260640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3" name="Picture 9"/>
          <p:cNvPicPr/>
          <p:nvPr/>
        </p:nvPicPr>
        <p:blipFill>
          <a:blip r:embed="rId9" cstate="print"/>
          <a:stretch/>
        </p:blipFill>
        <p:spPr>
          <a:xfrm>
            <a:off x="1387440" y="3873600"/>
            <a:ext cx="1312560" cy="130644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4" name="Picture 10"/>
          <p:cNvPicPr/>
          <p:nvPr/>
        </p:nvPicPr>
        <p:blipFill>
          <a:blip r:embed="rId10" cstate="print"/>
          <a:stretch/>
        </p:blipFill>
        <p:spPr>
          <a:xfrm>
            <a:off x="2759040" y="3865680"/>
            <a:ext cx="1049040" cy="131436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5" name="CustomShape 1"/>
          <p:cNvSpPr/>
          <p:nvPr/>
        </p:nvSpPr>
        <p:spPr>
          <a:xfrm>
            <a:off x="92160" y="5410080"/>
            <a:ext cx="3716280" cy="94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hr-HR" sz="1400" strike="noStrike">
                <a:solidFill>
                  <a:srgbClr val="002060"/>
                </a:solidFill>
                <a:latin typeface="Calibri"/>
                <a:ea typeface="DejaVu Sans"/>
              </a:rPr>
              <a:t>Prof. Zrinka Bukvić Mokos</a:t>
            </a:r>
            <a:endParaRPr/>
          </a:p>
          <a:p>
            <a:pPr>
              <a:lnSpc>
                <a:spcPct val="100000"/>
              </a:lnSpc>
            </a:pPr>
            <a:r>
              <a:rPr lang="hr-HR" sz="1400" strike="noStrike">
                <a:solidFill>
                  <a:srgbClr val="002060"/>
                </a:solidFill>
                <a:latin typeface="Calibri"/>
                <a:ea typeface="DejaVu Sans"/>
              </a:rPr>
              <a:t>       dermatovenerolog, KBC Zagreb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hr-HR" sz="1400" strike="noStrike">
                <a:solidFill>
                  <a:srgbClr val="002060"/>
                </a:solidFill>
                <a:latin typeface="Calibri"/>
                <a:ea typeface="DejaVu Sans"/>
              </a:rPr>
              <a:t>Dr. Krešimir Martić</a:t>
            </a:r>
            <a:endParaRPr/>
          </a:p>
          <a:p>
            <a:pPr>
              <a:lnSpc>
                <a:spcPct val="100000"/>
              </a:lnSpc>
            </a:pPr>
            <a:r>
              <a:rPr lang="hr-HR" sz="1400" strike="noStrike">
                <a:solidFill>
                  <a:srgbClr val="002060"/>
                </a:solidFill>
                <a:latin typeface="Calibri"/>
                <a:ea typeface="DejaVu Sans"/>
              </a:rPr>
              <a:t>       plastični kirurg, KB Dubrava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457200" y="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r-HR" sz="3000" b="1" strike="noStrike" dirty="0" smtClean="0">
                <a:solidFill>
                  <a:srgbClr val="008000"/>
                </a:solidFill>
                <a:latin typeface="Calibri"/>
                <a:ea typeface="DejaVu Sans"/>
              </a:rPr>
              <a:t>MEDIA ACTIVITIES!!! </a:t>
            </a:r>
          </a:p>
          <a:p>
            <a:pPr algn="ctr">
              <a:lnSpc>
                <a:spcPct val="100000"/>
              </a:lnSpc>
            </a:pPr>
            <a:r>
              <a:rPr lang="hr-HR" sz="3000" b="1" strike="noStrike" dirty="0" smtClean="0">
                <a:solidFill>
                  <a:srgbClr val="008000"/>
                </a:solidFill>
                <a:latin typeface="Calibri"/>
                <a:ea typeface="DejaVu Sans"/>
              </a:rPr>
              <a:t>HS </a:t>
            </a:r>
            <a:r>
              <a:rPr lang="hr-HR" sz="3000" b="1" strike="noStrike" dirty="0" err="1">
                <a:solidFill>
                  <a:srgbClr val="008000"/>
                </a:solidFill>
                <a:latin typeface="Calibri"/>
                <a:ea typeface="DejaVu Sans"/>
              </a:rPr>
              <a:t>posteri</a:t>
            </a:r>
            <a:r>
              <a:rPr lang="hr-HR" sz="3000" b="1" strike="noStrike" dirty="0">
                <a:solidFill>
                  <a:srgbClr val="008000"/>
                </a:solidFill>
                <a:latin typeface="Calibri"/>
                <a:ea typeface="DejaVu Sans"/>
              </a:rPr>
              <a:t>, letci i oglasi u medicinskim časopisima</a:t>
            </a:r>
            <a:endParaRPr dirty="0"/>
          </a:p>
        </p:txBody>
      </p:sp>
      <p:pic>
        <p:nvPicPr>
          <p:cNvPr id="173" name="Picture 2"/>
          <p:cNvPicPr/>
          <p:nvPr/>
        </p:nvPicPr>
        <p:blipFill>
          <a:blip r:embed="rId2" cstate="print"/>
          <a:stretch/>
        </p:blipFill>
        <p:spPr>
          <a:xfrm>
            <a:off x="380880" y="1066680"/>
            <a:ext cx="3808080" cy="54212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4" name="CustomShape 2"/>
          <p:cNvSpPr/>
          <p:nvPr/>
        </p:nvSpPr>
        <p:spPr>
          <a:xfrm>
            <a:off x="4419720" y="1571760"/>
            <a:ext cx="4570200" cy="497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hr-HR" sz="2000" b="1" strike="noStrike">
                <a:solidFill>
                  <a:srgbClr val="002060"/>
                </a:solidFill>
                <a:latin typeface="Calibri"/>
                <a:ea typeface="DejaVu Sans"/>
              </a:rPr>
              <a:t>HS posteri za čekaonice –  50  komada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hr-HR" sz="2000" b="1" strike="noStrike">
                <a:solidFill>
                  <a:srgbClr val="002060"/>
                </a:solidFill>
                <a:latin typeface="Calibri"/>
                <a:ea typeface="DejaVu Sans"/>
              </a:rPr>
              <a:t>HS letci za čekaonice –  3.000 komada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hr-HR" sz="2000" b="1" strike="noStrike">
                <a:solidFill>
                  <a:srgbClr val="008000"/>
                </a:solidFill>
                <a:latin typeface="Calibri"/>
                <a:ea typeface="DejaVu Sans"/>
              </a:rPr>
              <a:t>HS oglasi: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hr-HR" sz="2000" b="1" strike="noStrike">
                <a:solidFill>
                  <a:srgbClr val="008000"/>
                </a:solidFill>
                <a:latin typeface="Calibri"/>
                <a:ea typeface="DejaVu Sans"/>
              </a:rPr>
              <a:t>01/2016. </a:t>
            </a:r>
            <a:r>
              <a:rPr lang="hr-HR" sz="1600" b="1" i="1" strike="noStrike">
                <a:solidFill>
                  <a:srgbClr val="002060"/>
                </a:solidFill>
                <a:latin typeface="Calibri"/>
                <a:ea typeface="DejaVu Sans"/>
              </a:rPr>
              <a:t>Jutarnji list ''Doktor u kući''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hr-HR" sz="2000" b="1" strike="noStrike">
                <a:solidFill>
                  <a:srgbClr val="008000"/>
                </a:solidFill>
                <a:latin typeface="Calibri"/>
                <a:ea typeface="DejaVu Sans"/>
              </a:rPr>
              <a:t>02/ 2016. </a:t>
            </a:r>
            <a:r>
              <a:rPr lang="hr-HR" sz="1600" b="1" i="1" strike="noStrike">
                <a:solidFill>
                  <a:srgbClr val="002060"/>
                </a:solidFill>
                <a:latin typeface="Calibri"/>
                <a:ea typeface="DejaVu Sans"/>
              </a:rPr>
              <a:t>Liječnički vjesnik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hr-HR" sz="2000" b="1" strike="noStrike">
                <a:solidFill>
                  <a:srgbClr val="008000"/>
                </a:solidFill>
                <a:latin typeface="Calibri"/>
                <a:ea typeface="DejaVu Sans"/>
              </a:rPr>
              <a:t>02/2016. </a:t>
            </a:r>
            <a:r>
              <a:rPr lang="hr-HR" sz="1600" b="1" i="1" strike="noStrike">
                <a:solidFill>
                  <a:srgbClr val="002060"/>
                </a:solidFill>
                <a:latin typeface="Calibri"/>
                <a:ea typeface="DejaVu Sans"/>
              </a:rPr>
              <a:t>Medix</a:t>
            </a:r>
            <a:r>
              <a:rPr lang="hr-HR" sz="2000" i="1" strike="noStrike">
                <a:solidFill>
                  <a:srgbClr val="002060"/>
                </a:solidFill>
                <a:latin typeface="Calibri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hr-HR" sz="2000" b="1" strike="noStrike">
                <a:solidFill>
                  <a:srgbClr val="008000"/>
                </a:solidFill>
                <a:latin typeface="Calibri"/>
                <a:ea typeface="DejaVu Sans"/>
              </a:rPr>
              <a:t>03/2016. </a:t>
            </a:r>
            <a:r>
              <a:rPr lang="hr-HR" sz="1600" b="1" i="1" strike="noStrike">
                <a:solidFill>
                  <a:srgbClr val="002060"/>
                </a:solidFill>
                <a:latin typeface="Calibri"/>
                <a:ea typeface="DejaVu Sans"/>
              </a:rPr>
              <a:t>Acta Dermatovenerologica Croatica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7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7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7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174">
                                            <p:txEl>
                                              <p:charRg st="22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9"/>
          <p:cNvPicPr/>
          <p:nvPr/>
        </p:nvPicPr>
        <p:blipFill>
          <a:blip r:embed="rId2" cstate="print"/>
          <a:stretch/>
        </p:blipFill>
        <p:spPr>
          <a:xfrm>
            <a:off x="295200" y="762120"/>
            <a:ext cx="8618400" cy="426960"/>
          </a:xfrm>
          <a:prstGeom prst="rect">
            <a:avLst/>
          </a:prstGeom>
          <a:ln>
            <a:noFill/>
          </a:ln>
        </p:spPr>
      </p:pic>
      <p:pic>
        <p:nvPicPr>
          <p:cNvPr id="189" name="Picture 5"/>
          <p:cNvPicPr/>
          <p:nvPr/>
        </p:nvPicPr>
        <p:blipFill>
          <a:blip r:embed="rId3" cstate="print"/>
          <a:stretch/>
        </p:blipFill>
        <p:spPr>
          <a:xfrm>
            <a:off x="272520" y="533520"/>
            <a:ext cx="3933360" cy="586548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0" name="CustomShape 1"/>
          <p:cNvSpPr/>
          <p:nvPr/>
        </p:nvSpPr>
        <p:spPr>
          <a:xfrm>
            <a:off x="611560" y="4869160"/>
            <a:ext cx="8363960" cy="1728192"/>
          </a:xfrm>
          <a:prstGeom prst="roundRect">
            <a:avLst>
              <a:gd name="adj" fmla="val 13782"/>
            </a:avLst>
          </a:prstGeom>
          <a:solidFill>
            <a:srgbClr val="008000">
              <a:alpha val="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dirty="0" smtClean="0"/>
              <a:t>CROATIAN DERMATOLOGICAL-SURGERY GUIDELINES FOR TREATMENT OF HS</a:t>
            </a:r>
            <a:endParaRPr dirty="0"/>
          </a:p>
          <a:p>
            <a:pPr algn="ctr">
              <a:lnSpc>
                <a:spcPct val="90000"/>
              </a:lnSpc>
            </a:pP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Prof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. Ines </a:t>
            </a: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Brajac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, KBC Rijeka </a:t>
            </a:r>
            <a:endParaRPr dirty="0"/>
          </a:p>
          <a:p>
            <a:pPr algn="ctr">
              <a:lnSpc>
                <a:spcPct val="90000"/>
              </a:lnSpc>
            </a:pP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Prof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. Zrinka Bukvić </a:t>
            </a: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Mokos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, KBC Zagreb</a:t>
            </a:r>
            <a:endParaRPr dirty="0"/>
          </a:p>
          <a:p>
            <a:pPr algn="ctr">
              <a:lnSpc>
                <a:spcPct val="90000"/>
              </a:lnSpc>
            </a:pP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Prof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. </a:t>
            </a: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Neira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 </a:t>
            </a: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Puizina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 Ivić, KBC Split</a:t>
            </a:r>
            <a:endParaRPr dirty="0"/>
          </a:p>
          <a:p>
            <a:pPr algn="ctr">
              <a:lnSpc>
                <a:spcPct val="90000"/>
              </a:lnSpc>
            </a:pP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Mr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. </a:t>
            </a: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sc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. Melita </a:t>
            </a: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Vukšić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 Polić, KBC Osijek</a:t>
            </a:r>
            <a:endParaRPr dirty="0"/>
          </a:p>
          <a:p>
            <a:pPr algn="ctr">
              <a:lnSpc>
                <a:spcPct val="90000"/>
              </a:lnSpc>
            </a:pP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Dr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. </a:t>
            </a:r>
            <a:r>
              <a:rPr lang="hr-HR" sz="1400" strike="noStrike" dirty="0" err="1">
                <a:solidFill>
                  <a:srgbClr val="002060"/>
                </a:solidFill>
                <a:latin typeface="Calibri"/>
                <a:ea typeface="DejaVu Sans"/>
              </a:rPr>
              <a:t>Željana</a:t>
            </a:r>
            <a:r>
              <a:rPr lang="hr-HR" sz="1400" strike="noStrike" dirty="0">
                <a:solidFill>
                  <a:srgbClr val="002060"/>
                </a:solidFill>
                <a:latin typeface="Calibri"/>
                <a:ea typeface="DejaVu Sans"/>
              </a:rPr>
              <a:t> Bolanča, KBC Sestre milosrdnice, Zagreb</a:t>
            </a:r>
            <a:endParaRPr dirty="0"/>
          </a:p>
          <a:p>
            <a:pPr algn="ctr">
              <a:lnSpc>
                <a:spcPct val="90000"/>
              </a:lnSpc>
            </a:pPr>
            <a:endParaRPr dirty="0"/>
          </a:p>
        </p:txBody>
      </p:sp>
      <p:pic>
        <p:nvPicPr>
          <p:cNvPr id="191" name="Picture 2"/>
          <p:cNvPicPr/>
          <p:nvPr/>
        </p:nvPicPr>
        <p:blipFill>
          <a:blip r:embed="rId4" cstate="print"/>
          <a:stretch/>
        </p:blipFill>
        <p:spPr>
          <a:xfrm>
            <a:off x="4615200" y="3200400"/>
            <a:ext cx="1720800" cy="141552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2" name="Picture 3"/>
          <p:cNvPicPr/>
          <p:nvPr/>
        </p:nvPicPr>
        <p:blipFill>
          <a:blip r:embed="rId5" cstate="print"/>
          <a:stretch/>
        </p:blipFill>
        <p:spPr>
          <a:xfrm>
            <a:off x="6400800" y="3200400"/>
            <a:ext cx="2574720" cy="142488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3" name="Picture 5"/>
          <p:cNvPicPr/>
          <p:nvPr/>
        </p:nvPicPr>
        <p:blipFill>
          <a:blip r:embed="rId6" cstate="print"/>
          <a:stretch/>
        </p:blipFill>
        <p:spPr>
          <a:xfrm>
            <a:off x="4615200" y="495360"/>
            <a:ext cx="4298400" cy="236952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99120"/>
          </a:xfrm>
        </p:spPr>
        <p:txBody>
          <a:bodyPr>
            <a:normAutofit fontScale="90000"/>
          </a:bodyPr>
          <a:lstStyle/>
          <a:p>
            <a:r>
              <a:rPr lang="hr-HR" sz="2600" b="1" dirty="0" smtClean="0">
                <a:solidFill>
                  <a:srgbClr val="002060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hr-HR" sz="2600" b="1" dirty="0" smtClean="0">
                <a:solidFill>
                  <a:srgbClr val="002060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hr-HR" sz="2600" b="1" dirty="0" smtClean="0">
                <a:solidFill>
                  <a:srgbClr val="002060"/>
                </a:solidFill>
                <a:latin typeface="Comic Sans MS" pitchFamily="66" charset="0"/>
                <a:ea typeface="+mn-ea"/>
                <a:cs typeface="+mn-cs"/>
              </a:rPr>
              <a:t>NATIONAL CAMPAIGNE STRONGER THAN HS - </a:t>
            </a:r>
            <a:r>
              <a:rPr lang="hr-HR" sz="2600" b="1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Nacionalna </a:t>
            </a:r>
            <a:r>
              <a:rPr lang="hr-HR" sz="2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kampanja podizanja svijesti o </a:t>
            </a:r>
            <a:r>
              <a:rPr lang="hr-HR" sz="2600" b="1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HS-u</a:t>
            </a:r>
            <a:endParaRPr lang="en-US" sz="2600" b="1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3694"/>
            <a:ext cx="2667000" cy="14074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9" y="3825936"/>
            <a:ext cx="2706738" cy="143186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 descr="http://www.hrt.hr/static/v2/img/log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61494"/>
            <a:ext cx="2667000" cy="6667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49" y="3838876"/>
            <a:ext cx="3174656" cy="22042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49" y="1604624"/>
            <a:ext cx="3174656" cy="21709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31" y="5394276"/>
            <a:ext cx="2125691" cy="141322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6562"/>
            <a:ext cx="2392351" cy="143499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15" y="4572000"/>
            <a:ext cx="2592819" cy="212049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017813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image00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608634" cy="332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ttp://www.hrt.hr/static/v2/img/log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667000" cy="6667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928ECDD-CA0B-43F2-9952-DDC6705F9C9B}" type="slidenum">
              <a:rPr lang="hr-HR" sz="1200" strike="noStrike">
                <a:solidFill>
                  <a:srgbClr val="FFFFFF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</a:pPr>
              <a:t>19</a:t>
            </a:fld>
            <a:endParaRPr/>
          </a:p>
        </p:txBody>
      </p:sp>
      <p:pic>
        <p:nvPicPr>
          <p:cNvPr id="283" name="Picture 5"/>
          <p:cNvPicPr/>
          <p:nvPr/>
        </p:nvPicPr>
        <p:blipFill>
          <a:blip r:embed="rId2" cstate="print"/>
          <a:stretch/>
        </p:blipFill>
        <p:spPr>
          <a:xfrm>
            <a:off x="295200" y="762120"/>
            <a:ext cx="8618400" cy="426960"/>
          </a:xfrm>
          <a:prstGeom prst="rect">
            <a:avLst/>
          </a:prstGeom>
          <a:ln>
            <a:noFill/>
          </a:ln>
        </p:spPr>
      </p:pic>
      <p:pic>
        <p:nvPicPr>
          <p:cNvPr id="284" name="Picture 6"/>
          <p:cNvPicPr/>
          <p:nvPr/>
        </p:nvPicPr>
        <p:blipFill>
          <a:blip r:embed="rId2" cstate="print"/>
          <a:stretch/>
        </p:blipFill>
        <p:spPr>
          <a:xfrm>
            <a:off x="475920" y="907200"/>
            <a:ext cx="8618400" cy="426960"/>
          </a:xfrm>
          <a:prstGeom prst="rect">
            <a:avLst/>
          </a:prstGeom>
          <a:ln>
            <a:noFill/>
          </a:ln>
        </p:spPr>
      </p:pic>
      <p:sp>
        <p:nvSpPr>
          <p:cNvPr id="285" name="CustomShape 2"/>
          <p:cNvSpPr/>
          <p:nvPr/>
        </p:nvSpPr>
        <p:spPr>
          <a:xfrm>
            <a:off x="152280" y="472320"/>
            <a:ext cx="20556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hr-HR" sz="1400" b="1" strike="noStrike">
                <a:solidFill>
                  <a:srgbClr val="071D49"/>
                </a:solidFill>
                <a:latin typeface="Calibri"/>
                <a:ea typeface="DejaVu Sans"/>
              </a:rPr>
              <a:t>Osijek, 17. travnja 2016.  </a:t>
            </a:r>
            <a:endParaRPr/>
          </a:p>
        </p:txBody>
      </p:sp>
      <p:pic>
        <p:nvPicPr>
          <p:cNvPr id="286" name="Picture 2"/>
          <p:cNvPicPr/>
          <p:nvPr/>
        </p:nvPicPr>
        <p:blipFill>
          <a:blip r:embed="rId3" cstate="print"/>
          <a:stretch/>
        </p:blipFill>
        <p:spPr>
          <a:xfrm>
            <a:off x="6090120" y="162000"/>
            <a:ext cx="2903400" cy="191772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7" name="Picture 3"/>
          <p:cNvPicPr/>
          <p:nvPr/>
        </p:nvPicPr>
        <p:blipFill>
          <a:blip r:embed="rId4" cstate="print"/>
          <a:stretch/>
        </p:blipFill>
        <p:spPr>
          <a:xfrm>
            <a:off x="6089040" y="2177640"/>
            <a:ext cx="2916360" cy="193536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8" name="Picture 4"/>
          <p:cNvPicPr/>
          <p:nvPr/>
        </p:nvPicPr>
        <p:blipFill>
          <a:blip r:embed="rId5" cstate="print"/>
          <a:stretch/>
        </p:blipFill>
        <p:spPr>
          <a:xfrm>
            <a:off x="141480" y="4739040"/>
            <a:ext cx="2616120" cy="173592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9" name="Picture 5"/>
          <p:cNvPicPr/>
          <p:nvPr/>
        </p:nvPicPr>
        <p:blipFill>
          <a:blip r:embed="rId6" cstate="print"/>
          <a:stretch/>
        </p:blipFill>
        <p:spPr>
          <a:xfrm>
            <a:off x="6095880" y="4236480"/>
            <a:ext cx="2928240" cy="223884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0" name="Picture 8"/>
          <p:cNvPicPr/>
          <p:nvPr/>
        </p:nvPicPr>
        <p:blipFill>
          <a:blip r:embed="rId7" cstate="print"/>
          <a:stretch/>
        </p:blipFill>
        <p:spPr>
          <a:xfrm>
            <a:off x="2912040" y="194040"/>
            <a:ext cx="3083400" cy="201204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1" name="Picture 9"/>
          <p:cNvPicPr/>
          <p:nvPr/>
        </p:nvPicPr>
        <p:blipFill>
          <a:blip r:embed="rId8" cstate="print"/>
          <a:stretch/>
        </p:blipFill>
        <p:spPr>
          <a:xfrm>
            <a:off x="2912040" y="2346840"/>
            <a:ext cx="3085560" cy="222336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2" name="Picture 10"/>
          <p:cNvPicPr/>
          <p:nvPr/>
        </p:nvPicPr>
        <p:blipFill>
          <a:blip r:embed="rId9" cstate="print"/>
          <a:stretch/>
        </p:blipFill>
        <p:spPr>
          <a:xfrm>
            <a:off x="2912040" y="4789800"/>
            <a:ext cx="3085560" cy="169344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3" name="Picture 11"/>
          <p:cNvPicPr/>
          <p:nvPr/>
        </p:nvPicPr>
        <p:blipFill>
          <a:blip r:embed="rId10" cstate="print"/>
          <a:stretch/>
        </p:blipFill>
        <p:spPr>
          <a:xfrm>
            <a:off x="141480" y="907200"/>
            <a:ext cx="2596320" cy="177480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4" name="Picture 12"/>
          <p:cNvPicPr/>
          <p:nvPr/>
        </p:nvPicPr>
        <p:blipFill>
          <a:blip r:embed="rId11" cstate="print"/>
          <a:stretch/>
        </p:blipFill>
        <p:spPr>
          <a:xfrm>
            <a:off x="141480" y="2826000"/>
            <a:ext cx="2624400" cy="1744200"/>
          </a:xfrm>
          <a:prstGeom prst="rect">
            <a:avLst/>
          </a:prstGeom>
          <a:ln>
            <a:noFill/>
          </a:ln>
        </p:spPr>
      </p:pic>
      <p:pic>
        <p:nvPicPr>
          <p:cNvPr id="295" name="Picture 3"/>
          <p:cNvPicPr/>
          <p:nvPr/>
        </p:nvPicPr>
        <p:blipFill>
          <a:blip r:embed="rId12" cstate="print"/>
          <a:stretch/>
        </p:blipFill>
        <p:spPr>
          <a:xfrm>
            <a:off x="152280" y="120240"/>
            <a:ext cx="1693440" cy="45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6254155"/>
          </a:xfrm>
        </p:spPr>
        <p:txBody>
          <a:bodyPr>
            <a:normAutofit fontScale="92500" lnSpcReduction="20000"/>
          </a:bodyPr>
          <a:lstStyle/>
          <a:p>
            <a:r>
              <a:rPr lang="hr-HR" dirty="0" err="1" smtClean="0"/>
              <a:t>Public</a:t>
            </a:r>
            <a:r>
              <a:rPr lang="hr-HR" dirty="0" smtClean="0"/>
              <a:t> </a:t>
            </a:r>
            <a:r>
              <a:rPr lang="hr-HR" dirty="0" err="1" smtClean="0"/>
              <a:t>awareness</a:t>
            </a:r>
            <a:r>
              <a:rPr lang="hr-HR" dirty="0" smtClean="0"/>
              <a:t> </a:t>
            </a:r>
            <a:r>
              <a:rPr lang="hr-HR" dirty="0" err="1" smtClean="0"/>
              <a:t>campaigns</a:t>
            </a:r>
            <a:r>
              <a:rPr lang="hr-HR" dirty="0" smtClean="0"/>
              <a:t> are </a:t>
            </a:r>
            <a:r>
              <a:rPr lang="hr-HR" dirty="0" err="1" smtClean="0"/>
              <a:t>created</a:t>
            </a:r>
            <a:r>
              <a:rPr lang="hr-HR" dirty="0" smtClean="0"/>
              <a:t> to </a:t>
            </a:r>
            <a:r>
              <a:rPr lang="hr-HR" dirty="0" err="1" smtClean="0"/>
              <a:t>educate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public</a:t>
            </a:r>
            <a:r>
              <a:rPr lang="hr-HR" dirty="0" smtClean="0"/>
              <a:t> </a:t>
            </a:r>
            <a:r>
              <a:rPr lang="hr-HR" dirty="0" err="1" smtClean="0"/>
              <a:t>about</a:t>
            </a:r>
            <a:r>
              <a:rPr lang="hr-HR" dirty="0" smtClean="0"/>
              <a:t> </a:t>
            </a:r>
            <a:r>
              <a:rPr lang="hr-HR" dirty="0" err="1" smtClean="0"/>
              <a:t>specific</a:t>
            </a:r>
            <a:r>
              <a:rPr lang="hr-HR" dirty="0" smtClean="0"/>
              <a:t> </a:t>
            </a:r>
            <a:r>
              <a:rPr lang="hr-HR" dirty="0" err="1" smtClean="0"/>
              <a:t>issues</a:t>
            </a:r>
            <a:r>
              <a:rPr lang="hr-HR" dirty="0" smtClean="0"/>
              <a:t>.</a:t>
            </a:r>
          </a:p>
          <a:p>
            <a:r>
              <a:rPr lang="hr-HR" dirty="0" smtClean="0"/>
              <a:t>- </a:t>
            </a:r>
            <a:r>
              <a:rPr lang="hr-HR" dirty="0" err="1" smtClean="0"/>
              <a:t>stimulate</a:t>
            </a:r>
            <a:r>
              <a:rPr lang="hr-HR" dirty="0" smtClean="0"/>
              <a:t> </a:t>
            </a:r>
            <a:r>
              <a:rPr lang="hr-HR" dirty="0" err="1" smtClean="0"/>
              <a:t>dialogue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alter</a:t>
            </a:r>
            <a:r>
              <a:rPr lang="hr-HR" dirty="0" smtClean="0"/>
              <a:t> </a:t>
            </a:r>
            <a:r>
              <a:rPr lang="hr-HR" dirty="0" err="1" smtClean="0"/>
              <a:t>social</a:t>
            </a:r>
            <a:r>
              <a:rPr lang="hr-HR" dirty="0" smtClean="0"/>
              <a:t> </a:t>
            </a:r>
            <a:r>
              <a:rPr lang="hr-HR" dirty="0" err="1" smtClean="0"/>
              <a:t>consciousness</a:t>
            </a:r>
            <a:endParaRPr lang="hr-HR" dirty="0" smtClean="0"/>
          </a:p>
          <a:p>
            <a:r>
              <a:rPr lang="hr-HR" dirty="0" smtClean="0"/>
              <a:t>-  </a:t>
            </a:r>
            <a:r>
              <a:rPr lang="hr-HR" dirty="0" err="1" smtClean="0"/>
              <a:t>encourage</a:t>
            </a:r>
            <a:r>
              <a:rPr lang="hr-HR" dirty="0" smtClean="0"/>
              <a:t> </a:t>
            </a:r>
            <a:r>
              <a:rPr lang="hr-HR" dirty="0" err="1" smtClean="0"/>
              <a:t>people</a:t>
            </a:r>
            <a:r>
              <a:rPr lang="hr-HR" dirty="0" smtClean="0"/>
              <a:t> to change </a:t>
            </a:r>
            <a:r>
              <a:rPr lang="hr-HR" dirty="0" err="1" smtClean="0"/>
              <a:t>their</a:t>
            </a:r>
            <a:r>
              <a:rPr lang="hr-HR" dirty="0" smtClean="0"/>
              <a:t> </a:t>
            </a:r>
            <a:r>
              <a:rPr lang="hr-HR" dirty="0" err="1" smtClean="0"/>
              <a:t>thougts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actions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A </a:t>
            </a:r>
            <a:r>
              <a:rPr lang="hr-HR" dirty="0" err="1" smtClean="0"/>
              <a:t>lot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benefits</a:t>
            </a:r>
            <a:r>
              <a:rPr lang="hr-HR" dirty="0" smtClean="0"/>
              <a:t>:</a:t>
            </a:r>
          </a:p>
          <a:p>
            <a:r>
              <a:rPr lang="hr-HR" dirty="0" smtClean="0"/>
              <a:t>- </a:t>
            </a:r>
            <a:r>
              <a:rPr lang="hr-HR" dirty="0" err="1" smtClean="0"/>
              <a:t>increase</a:t>
            </a:r>
            <a:r>
              <a:rPr lang="hr-HR" dirty="0" smtClean="0"/>
              <a:t> </a:t>
            </a:r>
            <a:r>
              <a:rPr lang="hr-HR" dirty="0" err="1" smtClean="0"/>
              <a:t>interactions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</a:t>
            </a:r>
            <a:r>
              <a:rPr lang="hr-HR" dirty="0" err="1" smtClean="0"/>
              <a:t>others</a:t>
            </a:r>
            <a:r>
              <a:rPr lang="hr-HR" dirty="0" smtClean="0"/>
              <a:t> (</a:t>
            </a:r>
            <a:r>
              <a:rPr lang="hr-HR" dirty="0" err="1" smtClean="0"/>
              <a:t>patients</a:t>
            </a:r>
            <a:r>
              <a:rPr lang="hr-HR" dirty="0" smtClean="0"/>
              <a:t> </a:t>
            </a:r>
            <a:r>
              <a:rPr lang="hr-HR" dirty="0" err="1" smtClean="0"/>
              <a:t>adherence</a:t>
            </a:r>
            <a:r>
              <a:rPr lang="hr-HR" dirty="0" smtClean="0"/>
              <a:t>, </a:t>
            </a:r>
            <a:r>
              <a:rPr lang="hr-HR" dirty="0" err="1" smtClean="0"/>
              <a:t>medical</a:t>
            </a:r>
            <a:r>
              <a:rPr lang="hr-HR" dirty="0" smtClean="0"/>
              <a:t> </a:t>
            </a:r>
            <a:r>
              <a:rPr lang="hr-HR" dirty="0" err="1" smtClean="0"/>
              <a:t>advices</a:t>
            </a:r>
            <a:r>
              <a:rPr lang="hr-HR" dirty="0" smtClean="0"/>
              <a:t> </a:t>
            </a:r>
            <a:r>
              <a:rPr lang="hr-HR" dirty="0" err="1" smtClean="0"/>
              <a:t>thrue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media</a:t>
            </a:r>
            <a:r>
              <a:rPr lang="hr-HR" dirty="0" smtClean="0"/>
              <a:t>…)</a:t>
            </a:r>
          </a:p>
          <a:p>
            <a:r>
              <a:rPr lang="hr-HR" dirty="0" smtClean="0"/>
              <a:t>- </a:t>
            </a:r>
            <a:r>
              <a:rPr lang="hr-HR" dirty="0" err="1" smtClean="0"/>
              <a:t>increase</a:t>
            </a:r>
            <a:r>
              <a:rPr lang="hr-HR" dirty="0" smtClean="0"/>
              <a:t> </a:t>
            </a:r>
            <a:r>
              <a:rPr lang="hr-HR" dirty="0" err="1" smtClean="0"/>
              <a:t>accessibiliy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widening</a:t>
            </a:r>
            <a:r>
              <a:rPr lang="hr-HR" dirty="0" smtClean="0"/>
              <a:t> access</a:t>
            </a:r>
          </a:p>
          <a:p>
            <a:r>
              <a:rPr lang="hr-HR" dirty="0" smtClean="0"/>
              <a:t>- </a:t>
            </a:r>
            <a:r>
              <a:rPr lang="hr-HR" dirty="0" err="1" smtClean="0"/>
              <a:t>peers</a:t>
            </a:r>
            <a:r>
              <a:rPr lang="hr-HR" dirty="0" smtClean="0"/>
              <a:t>/</a:t>
            </a:r>
            <a:r>
              <a:rPr lang="hr-HR" dirty="0" err="1" smtClean="0"/>
              <a:t>social</a:t>
            </a:r>
            <a:r>
              <a:rPr lang="hr-HR" dirty="0" smtClean="0"/>
              <a:t>/</a:t>
            </a:r>
            <a:r>
              <a:rPr lang="hr-HR" dirty="0" err="1" smtClean="0"/>
              <a:t>emotional</a:t>
            </a:r>
            <a:r>
              <a:rPr lang="hr-HR" dirty="0" smtClean="0"/>
              <a:t> </a:t>
            </a:r>
            <a:r>
              <a:rPr lang="hr-HR" dirty="0" err="1" smtClean="0"/>
              <a:t>support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public</a:t>
            </a:r>
            <a:r>
              <a:rPr lang="hr-HR" dirty="0" smtClean="0"/>
              <a:t> health </a:t>
            </a:r>
            <a:r>
              <a:rPr lang="hr-HR" dirty="0" err="1" smtClean="0"/>
              <a:t>surveillance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The</a:t>
            </a:r>
            <a:r>
              <a:rPr lang="hr-HR" dirty="0" smtClean="0"/>
              <a:t> role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campaigns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awareness</a:t>
            </a:r>
            <a:endParaRPr lang="hr-H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0" y="122400"/>
            <a:ext cx="9142200" cy="86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r-HR" sz="2800" b="1" strike="noStrike" dirty="0" smtClean="0">
                <a:solidFill>
                  <a:srgbClr val="008000"/>
                </a:solidFill>
                <a:latin typeface="Calibri"/>
                <a:ea typeface="DejaVu Sans"/>
              </a:rPr>
              <a:t>INTERDISCIPLINARY APPROACH! STRONGER THAN  HS!!!!</a:t>
            </a:r>
          </a:p>
          <a:p>
            <a:pPr algn="ctr">
              <a:lnSpc>
                <a:spcPct val="100000"/>
              </a:lnSpc>
            </a:pPr>
            <a:r>
              <a:rPr lang="hr-HR" sz="2800" b="1" strike="noStrike" dirty="0" smtClean="0">
                <a:solidFill>
                  <a:srgbClr val="008000"/>
                </a:solidFill>
                <a:latin typeface="Calibri"/>
                <a:ea typeface="DejaVu Sans"/>
              </a:rPr>
              <a:t>Interdisciplinarni </a:t>
            </a:r>
            <a:r>
              <a:rPr lang="hr-HR" sz="2800" b="1" strike="noStrike" dirty="0">
                <a:solidFill>
                  <a:srgbClr val="008000"/>
                </a:solidFill>
                <a:latin typeface="Calibri"/>
                <a:ea typeface="DejaVu Sans"/>
              </a:rPr>
              <a:t>pristup – ključ uspjeha za liječenje HS-a</a:t>
            </a:r>
            <a:endParaRPr dirty="0"/>
          </a:p>
        </p:txBody>
      </p:sp>
      <p:pic>
        <p:nvPicPr>
          <p:cNvPr id="366" name="Picture 2"/>
          <p:cNvPicPr/>
          <p:nvPr/>
        </p:nvPicPr>
        <p:blipFill>
          <a:blip r:embed="rId2" cstate="print"/>
          <a:stretch/>
        </p:blipFill>
        <p:spPr>
          <a:xfrm>
            <a:off x="2411760" y="5301208"/>
            <a:ext cx="4727520" cy="1369800"/>
          </a:xfrm>
          <a:prstGeom prst="rect">
            <a:avLst/>
          </a:prstGeom>
          <a:ln>
            <a:noFill/>
          </a:ln>
        </p:spPr>
      </p:pic>
      <p:sp>
        <p:nvSpPr>
          <p:cNvPr id="367" name="CustomShape 2"/>
          <p:cNvSpPr/>
          <p:nvPr/>
        </p:nvSpPr>
        <p:spPr>
          <a:xfrm>
            <a:off x="990720" y="1015560"/>
            <a:ext cx="1330200" cy="1269720"/>
          </a:xfrm>
          <a:prstGeom prst="ellipse">
            <a:avLst/>
          </a:prstGeom>
          <a:solidFill>
            <a:srgbClr val="008000">
              <a:alpha val="1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Dermatolozi</a:t>
            </a:r>
            <a:endParaRPr/>
          </a:p>
        </p:txBody>
      </p:sp>
      <p:sp>
        <p:nvSpPr>
          <p:cNvPr id="368" name="CustomShape 3"/>
          <p:cNvSpPr/>
          <p:nvPr/>
        </p:nvSpPr>
        <p:spPr>
          <a:xfrm>
            <a:off x="3657600" y="1640880"/>
            <a:ext cx="1593720" cy="1522080"/>
          </a:xfrm>
          <a:prstGeom prst="ellipse">
            <a:avLst/>
          </a:prstGeom>
          <a:solidFill>
            <a:srgbClr val="008000">
              <a:alpha val="1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Internisti</a:t>
            </a:r>
            <a:endParaRPr/>
          </a:p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Psiholozi</a:t>
            </a:r>
            <a:endParaRPr/>
          </a:p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Psihijatri</a:t>
            </a:r>
            <a:endParaRPr/>
          </a:p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Med. sestre</a:t>
            </a:r>
            <a:endParaRPr/>
          </a:p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Nutricionisti...</a:t>
            </a:r>
            <a:endParaRPr/>
          </a:p>
        </p:txBody>
      </p:sp>
      <p:sp>
        <p:nvSpPr>
          <p:cNvPr id="369" name="CustomShape 4"/>
          <p:cNvSpPr/>
          <p:nvPr/>
        </p:nvSpPr>
        <p:spPr>
          <a:xfrm>
            <a:off x="2755080" y="1005120"/>
            <a:ext cx="1328400" cy="1269720"/>
          </a:xfrm>
          <a:prstGeom prst="ellipse">
            <a:avLst/>
          </a:prstGeom>
          <a:solidFill>
            <a:srgbClr val="008000">
              <a:alpha val="1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Plastični kirurzi</a:t>
            </a:r>
            <a:endParaRPr/>
          </a:p>
        </p:txBody>
      </p:sp>
      <p:sp>
        <p:nvSpPr>
          <p:cNvPr id="370" name="CustomShape 5"/>
          <p:cNvSpPr/>
          <p:nvPr/>
        </p:nvSpPr>
        <p:spPr>
          <a:xfrm>
            <a:off x="1828800" y="1651320"/>
            <a:ext cx="1330200" cy="1269720"/>
          </a:xfrm>
          <a:prstGeom prst="ellipse">
            <a:avLst/>
          </a:prstGeom>
          <a:solidFill>
            <a:srgbClr val="008000">
              <a:alpha val="1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Obiteljska </a:t>
            </a:r>
            <a:endParaRPr/>
          </a:p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medicina</a:t>
            </a:r>
            <a:endParaRPr/>
          </a:p>
        </p:txBody>
      </p:sp>
      <p:sp>
        <p:nvSpPr>
          <p:cNvPr id="371" name="CustomShape 6"/>
          <p:cNvSpPr/>
          <p:nvPr/>
        </p:nvSpPr>
        <p:spPr>
          <a:xfrm>
            <a:off x="6400800" y="974520"/>
            <a:ext cx="1330200" cy="1269720"/>
          </a:xfrm>
          <a:prstGeom prst="ellipse">
            <a:avLst/>
          </a:prstGeom>
          <a:solidFill>
            <a:srgbClr val="008000">
              <a:alpha val="1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Gastroenterolozi</a:t>
            </a:r>
            <a:endParaRPr/>
          </a:p>
        </p:txBody>
      </p:sp>
      <p:sp>
        <p:nvSpPr>
          <p:cNvPr id="372" name="CustomShape 7"/>
          <p:cNvSpPr/>
          <p:nvPr/>
        </p:nvSpPr>
        <p:spPr>
          <a:xfrm>
            <a:off x="4871520" y="1005120"/>
            <a:ext cx="1330200" cy="1269720"/>
          </a:xfrm>
          <a:prstGeom prst="ellipse">
            <a:avLst/>
          </a:prstGeom>
          <a:solidFill>
            <a:srgbClr val="008000">
              <a:alpha val="1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Ginekolozi</a:t>
            </a:r>
            <a:endParaRPr/>
          </a:p>
        </p:txBody>
      </p:sp>
      <p:sp>
        <p:nvSpPr>
          <p:cNvPr id="373" name="CustomShape 8"/>
          <p:cNvSpPr/>
          <p:nvPr/>
        </p:nvSpPr>
        <p:spPr>
          <a:xfrm>
            <a:off x="5680080" y="1767240"/>
            <a:ext cx="1328400" cy="1269720"/>
          </a:xfrm>
          <a:prstGeom prst="ellipse">
            <a:avLst/>
          </a:prstGeom>
          <a:solidFill>
            <a:srgbClr val="008000">
              <a:alpha val="17000"/>
            </a:srgbClr>
          </a:solidFill>
          <a:ln w="9360">
            <a:solidFill>
              <a:srgbClr val="071D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hr-HR" sz="1400" b="1" strike="noStrike">
                <a:solidFill>
                  <a:srgbClr val="002060"/>
                </a:solidFill>
                <a:latin typeface="Calibri"/>
                <a:ea typeface="DejaVu Sans"/>
              </a:rPr>
              <a:t>Reumatolozi</a:t>
            </a:r>
            <a:endParaRPr/>
          </a:p>
        </p:txBody>
      </p:sp>
      <p:pic>
        <p:nvPicPr>
          <p:cNvPr id="374" name="Picture 2"/>
          <p:cNvPicPr/>
          <p:nvPr/>
        </p:nvPicPr>
        <p:blipFill>
          <a:blip r:embed="rId3" cstate="print"/>
          <a:stretch/>
        </p:blipFill>
        <p:spPr>
          <a:xfrm>
            <a:off x="3160800" y="3255480"/>
            <a:ext cx="2625120" cy="1966680"/>
          </a:xfrm>
          <a:prstGeom prst="rect">
            <a:avLst/>
          </a:prstGeom>
          <a:ln w="9360">
            <a:solidFill>
              <a:schemeClr val="bg1">
                <a:lumMod val="50000"/>
              </a:schemeClr>
            </a:solidFill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7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10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13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16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19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22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25" dur="2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0" dur="1000" fill="hold"/>
                                        <p:tgtEl>
                                          <p:spTgt spid="36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1" dur="1000" fill="hold"/>
                                        <p:tgtEl>
                                          <p:spTgt spid="36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WHERE WE ARE?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27992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A </a:t>
            </a:r>
            <a:r>
              <a:rPr lang="hr-HR" dirty="0" err="1" smtClean="0"/>
              <a:t>lot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work </a:t>
            </a:r>
            <a:r>
              <a:rPr lang="hr-HR" dirty="0" err="1" smtClean="0"/>
              <a:t>has</a:t>
            </a:r>
            <a:r>
              <a:rPr lang="hr-HR" dirty="0" smtClean="0"/>
              <a:t> </a:t>
            </a:r>
            <a:r>
              <a:rPr lang="hr-HR" dirty="0" err="1" smtClean="0"/>
              <a:t>been</a:t>
            </a:r>
            <a:r>
              <a:rPr lang="hr-HR" dirty="0" smtClean="0"/>
              <a:t> done!</a:t>
            </a:r>
          </a:p>
          <a:p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hr-HR" dirty="0" err="1" smtClean="0"/>
              <a:t>patients</a:t>
            </a:r>
            <a:r>
              <a:rPr lang="hr-HR" dirty="0" smtClean="0"/>
              <a:t> are </a:t>
            </a:r>
            <a:r>
              <a:rPr lang="hr-HR" dirty="0" err="1" smtClean="0"/>
              <a:t>connected</a:t>
            </a:r>
            <a:r>
              <a:rPr lang="hr-HR" dirty="0" smtClean="0"/>
              <a:t> </a:t>
            </a:r>
            <a:r>
              <a:rPr lang="hr-HR" dirty="0" err="1" smtClean="0"/>
              <a:t>due</a:t>
            </a:r>
            <a:r>
              <a:rPr lang="hr-HR" dirty="0" smtClean="0"/>
              <a:t> to influence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media</a:t>
            </a:r>
            <a:r>
              <a:rPr lang="hr-HR" dirty="0" smtClean="0"/>
              <a:t>, </a:t>
            </a:r>
            <a:r>
              <a:rPr lang="hr-HR" dirty="0" err="1" smtClean="0"/>
              <a:t>themselves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us as </a:t>
            </a:r>
            <a:r>
              <a:rPr lang="hr-HR" dirty="0" err="1" smtClean="0"/>
              <a:t>dermatologists</a:t>
            </a:r>
            <a:endParaRPr lang="hr-HR" dirty="0" smtClean="0"/>
          </a:p>
          <a:p>
            <a:r>
              <a:rPr lang="hr-HR" dirty="0" smtClean="0"/>
              <a:t>General medicine </a:t>
            </a:r>
            <a:r>
              <a:rPr lang="hr-HR" dirty="0" err="1" smtClean="0"/>
              <a:t>practitioners</a:t>
            </a:r>
            <a:r>
              <a:rPr lang="hr-HR" dirty="0" smtClean="0"/>
              <a:t> are </a:t>
            </a:r>
            <a:r>
              <a:rPr lang="hr-HR" dirty="0" err="1" smtClean="0"/>
              <a:t>better</a:t>
            </a:r>
            <a:r>
              <a:rPr lang="hr-HR" dirty="0" smtClean="0"/>
              <a:t> </a:t>
            </a:r>
            <a:r>
              <a:rPr lang="hr-HR" dirty="0" err="1" smtClean="0"/>
              <a:t>informed</a:t>
            </a:r>
            <a:endParaRPr lang="hr-HR" dirty="0" smtClean="0"/>
          </a:p>
          <a:p>
            <a:r>
              <a:rPr lang="hr-HR" dirty="0" err="1" smtClean="0"/>
              <a:t>Other</a:t>
            </a:r>
            <a:r>
              <a:rPr lang="hr-HR" dirty="0" smtClean="0"/>
              <a:t> </a:t>
            </a:r>
            <a:r>
              <a:rPr lang="hr-HR" dirty="0" err="1" smtClean="0"/>
              <a:t>specialists</a:t>
            </a:r>
            <a:r>
              <a:rPr lang="hr-HR" dirty="0" smtClean="0"/>
              <a:t> are </a:t>
            </a:r>
            <a:r>
              <a:rPr lang="hr-HR" dirty="0" err="1" smtClean="0"/>
              <a:t>included</a:t>
            </a:r>
            <a:endParaRPr lang="hr-HR" dirty="0" smtClean="0"/>
          </a:p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have</a:t>
            </a:r>
            <a:r>
              <a:rPr lang="hr-HR" dirty="0" smtClean="0"/>
              <a:t> </a:t>
            </a:r>
            <a:r>
              <a:rPr lang="hr-HR" dirty="0" err="1" smtClean="0"/>
              <a:t>Guidelines</a:t>
            </a:r>
            <a:r>
              <a:rPr lang="hr-HR" dirty="0" smtClean="0"/>
              <a:t> for </a:t>
            </a:r>
            <a:r>
              <a:rPr lang="hr-HR" dirty="0" err="1" smtClean="0"/>
              <a:t>both</a:t>
            </a:r>
            <a:r>
              <a:rPr lang="hr-HR" dirty="0" smtClean="0"/>
              <a:t> </a:t>
            </a:r>
            <a:r>
              <a:rPr lang="hr-HR" dirty="0" err="1" smtClean="0"/>
              <a:t>Psoriasis</a:t>
            </a:r>
            <a:r>
              <a:rPr lang="hr-HR" dirty="0" smtClean="0"/>
              <a:t> </a:t>
            </a:r>
            <a:r>
              <a:rPr lang="hr-HR" dirty="0" err="1" smtClean="0"/>
              <a:t>vulgaris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Hydradenitis</a:t>
            </a:r>
            <a:r>
              <a:rPr lang="hr-HR" dirty="0" smtClean="0"/>
              <a:t> </a:t>
            </a:r>
            <a:r>
              <a:rPr lang="hr-HR" dirty="0" err="1" smtClean="0"/>
              <a:t>suppurativa</a:t>
            </a:r>
            <a:endParaRPr lang="hr-HR" dirty="0" smtClean="0"/>
          </a:p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have</a:t>
            </a:r>
            <a:r>
              <a:rPr lang="hr-HR" dirty="0" smtClean="0"/>
              <a:t> </a:t>
            </a:r>
            <a:r>
              <a:rPr lang="hr-HR" dirty="0" err="1" smtClean="0"/>
              <a:t>comprehensive</a:t>
            </a:r>
            <a:r>
              <a:rPr lang="hr-HR" dirty="0" smtClean="0"/>
              <a:t> </a:t>
            </a:r>
            <a:r>
              <a:rPr lang="hr-HR" dirty="0" err="1" smtClean="0"/>
              <a:t>therapy</a:t>
            </a:r>
            <a:r>
              <a:rPr lang="hr-HR" dirty="0" smtClean="0"/>
              <a:t> for </a:t>
            </a:r>
            <a:r>
              <a:rPr lang="hr-HR" dirty="0" err="1" smtClean="0"/>
              <a:t>both</a:t>
            </a:r>
            <a:r>
              <a:rPr lang="hr-HR" dirty="0" smtClean="0"/>
              <a:t> </a:t>
            </a:r>
            <a:r>
              <a:rPr lang="hr-HR" dirty="0" err="1" smtClean="0"/>
              <a:t>illness</a:t>
            </a:r>
            <a:endParaRPr lang="hr-HR" dirty="0" smtClean="0"/>
          </a:p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have</a:t>
            </a:r>
            <a:r>
              <a:rPr lang="hr-HR" dirty="0" smtClean="0"/>
              <a:t> </a:t>
            </a:r>
            <a:r>
              <a:rPr lang="hr-HR" dirty="0" err="1" smtClean="0"/>
              <a:t>precious</a:t>
            </a:r>
            <a:r>
              <a:rPr lang="hr-HR" dirty="0" smtClean="0"/>
              <a:t> materials for </a:t>
            </a:r>
            <a:r>
              <a:rPr lang="hr-HR" dirty="0" err="1" smtClean="0"/>
              <a:t>scientific</a:t>
            </a:r>
            <a:r>
              <a:rPr lang="hr-HR" dirty="0" smtClean="0"/>
              <a:t> </a:t>
            </a:r>
            <a:r>
              <a:rPr lang="hr-HR" dirty="0" err="1" smtClean="0"/>
              <a:t>researches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/>
              <a:t>- </a:t>
            </a:r>
            <a:r>
              <a:rPr lang="hr-HR" dirty="0" err="1" smtClean="0"/>
              <a:t>social</a:t>
            </a:r>
            <a:r>
              <a:rPr lang="hr-HR" dirty="0" smtClean="0"/>
              <a:t> </a:t>
            </a:r>
            <a:r>
              <a:rPr lang="hr-HR" dirty="0" err="1" smtClean="0"/>
              <a:t>media</a:t>
            </a:r>
            <a:r>
              <a:rPr lang="hr-HR" dirty="0" smtClean="0"/>
              <a:t> </a:t>
            </a:r>
            <a:r>
              <a:rPr lang="hr-HR" dirty="0" err="1" smtClean="0"/>
              <a:t>hold</a:t>
            </a:r>
            <a:r>
              <a:rPr lang="hr-HR" dirty="0" smtClean="0"/>
              <a:t> </a:t>
            </a:r>
            <a:r>
              <a:rPr lang="hr-HR" dirty="0" err="1" smtClean="0"/>
              <a:t>potential</a:t>
            </a:r>
            <a:r>
              <a:rPr lang="hr-HR" dirty="0" smtClean="0"/>
              <a:t> for </a:t>
            </a:r>
            <a:r>
              <a:rPr lang="hr-HR" dirty="0" err="1" smtClean="0"/>
              <a:t>complimentary</a:t>
            </a:r>
            <a:r>
              <a:rPr lang="hr-HR" dirty="0" smtClean="0"/>
              <a:t> </a:t>
            </a:r>
            <a:r>
              <a:rPr lang="hr-HR" dirty="0" err="1" smtClean="0"/>
              <a:t>informations</a:t>
            </a:r>
            <a:r>
              <a:rPr lang="hr-HR" dirty="0" smtClean="0"/>
              <a:t>, on-line </a:t>
            </a:r>
            <a:r>
              <a:rPr lang="hr-HR" dirty="0" err="1" smtClean="0"/>
              <a:t>could</a:t>
            </a:r>
            <a:r>
              <a:rPr lang="hr-HR" dirty="0" smtClean="0"/>
              <a:t> </a:t>
            </a:r>
            <a:r>
              <a:rPr lang="hr-HR" dirty="0" err="1" smtClean="0"/>
              <a:t>promote</a:t>
            </a:r>
            <a:r>
              <a:rPr lang="hr-HR" dirty="0" smtClean="0"/>
              <a:t> </a:t>
            </a:r>
            <a:r>
              <a:rPr lang="hr-HR" dirty="0" err="1" smtClean="0"/>
              <a:t>healthy</a:t>
            </a:r>
            <a:r>
              <a:rPr lang="hr-HR" dirty="0" smtClean="0"/>
              <a:t> life style, </a:t>
            </a:r>
            <a:r>
              <a:rPr lang="hr-HR" dirty="0" err="1" smtClean="0"/>
              <a:t>disease</a:t>
            </a:r>
            <a:r>
              <a:rPr lang="hr-HR" dirty="0" smtClean="0"/>
              <a:t> </a:t>
            </a:r>
            <a:r>
              <a:rPr lang="hr-HR" dirty="0" err="1" smtClean="0"/>
              <a:t>risk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potential</a:t>
            </a:r>
            <a:r>
              <a:rPr lang="hr-HR" dirty="0" smtClean="0"/>
              <a:t> </a:t>
            </a:r>
            <a:r>
              <a:rPr lang="hr-HR" dirty="0" err="1" smtClean="0"/>
              <a:t>interventions</a:t>
            </a:r>
            <a:r>
              <a:rPr lang="hr-HR" dirty="0" smtClean="0"/>
              <a:t>,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measure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public</a:t>
            </a:r>
            <a:r>
              <a:rPr lang="hr-HR" dirty="0" smtClean="0"/>
              <a:t> </a:t>
            </a:r>
            <a:r>
              <a:rPr lang="hr-HR" dirty="0" err="1" smtClean="0"/>
              <a:t>reaction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potential</a:t>
            </a:r>
            <a:r>
              <a:rPr lang="hr-HR" dirty="0" smtClean="0"/>
              <a:t> to influence </a:t>
            </a:r>
            <a:r>
              <a:rPr lang="hr-HR" dirty="0" err="1" smtClean="0"/>
              <a:t>healthy</a:t>
            </a:r>
            <a:r>
              <a:rPr lang="hr-HR" dirty="0" smtClean="0"/>
              <a:t> </a:t>
            </a:r>
            <a:r>
              <a:rPr lang="hr-HR" dirty="0" err="1" smtClean="0"/>
              <a:t>policy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needs</a:t>
            </a:r>
            <a:r>
              <a:rPr lang="hr-HR" dirty="0" smtClean="0"/>
              <a:t> to </a:t>
            </a:r>
            <a:r>
              <a:rPr lang="hr-HR" dirty="0" err="1" smtClean="0"/>
              <a:t>established</a:t>
            </a:r>
            <a:r>
              <a:rPr lang="hr-HR" dirty="0" smtClean="0"/>
              <a:t> </a:t>
            </a:r>
            <a:r>
              <a:rPr lang="hr-HR" dirty="0" err="1" smtClean="0"/>
              <a:t>social</a:t>
            </a:r>
            <a:r>
              <a:rPr lang="hr-HR" dirty="0" smtClean="0"/>
              <a:t> </a:t>
            </a:r>
            <a:r>
              <a:rPr lang="hr-HR" dirty="0" err="1" smtClean="0"/>
              <a:t>media</a:t>
            </a:r>
            <a:r>
              <a:rPr lang="hr-HR" dirty="0" smtClean="0"/>
              <a:t> </a:t>
            </a:r>
            <a:r>
              <a:rPr lang="hr-HR" dirty="0" err="1" smtClean="0"/>
              <a:t>guidelines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 </a:t>
            </a:r>
            <a:r>
              <a:rPr lang="hr-HR" dirty="0" err="1" smtClean="0"/>
              <a:t>writing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advertising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   - </a:t>
            </a:r>
            <a:r>
              <a:rPr lang="hr-HR" dirty="0" err="1" smtClean="0"/>
              <a:t>help</a:t>
            </a:r>
            <a:r>
              <a:rPr lang="hr-HR" dirty="0" smtClean="0"/>
              <a:t> </a:t>
            </a:r>
            <a:r>
              <a:rPr lang="hr-HR" dirty="0" err="1" smtClean="0"/>
              <a:t>patients</a:t>
            </a:r>
            <a:r>
              <a:rPr lang="hr-HR" dirty="0" smtClean="0"/>
              <a:t>,  </a:t>
            </a:r>
            <a:r>
              <a:rPr lang="hr-HR" dirty="0" err="1" smtClean="0"/>
              <a:t>medical</a:t>
            </a:r>
            <a:r>
              <a:rPr lang="hr-HR" dirty="0" smtClean="0"/>
              <a:t> </a:t>
            </a:r>
            <a:r>
              <a:rPr lang="hr-HR" dirty="0" err="1" smtClean="0"/>
              <a:t>stuff</a:t>
            </a:r>
            <a:r>
              <a:rPr lang="hr-HR" dirty="0" smtClean="0"/>
              <a:t>, </a:t>
            </a:r>
            <a:r>
              <a:rPr lang="hr-HR" dirty="0" err="1" smtClean="0"/>
              <a:t>researchers</a:t>
            </a:r>
            <a:r>
              <a:rPr lang="hr-HR" dirty="0" smtClean="0"/>
              <a:t> to </a:t>
            </a:r>
            <a:r>
              <a:rPr lang="hr-HR" dirty="0" err="1" smtClean="0"/>
              <a:t>create</a:t>
            </a:r>
            <a:r>
              <a:rPr lang="hr-HR" dirty="0" smtClean="0"/>
              <a:t> </a:t>
            </a:r>
            <a:r>
              <a:rPr lang="hr-HR" dirty="0" err="1" smtClean="0"/>
              <a:t>evidence</a:t>
            </a:r>
            <a:r>
              <a:rPr lang="hr-HR" dirty="0" smtClean="0"/>
              <a:t> </a:t>
            </a:r>
            <a:r>
              <a:rPr lang="hr-HR" dirty="0" err="1" smtClean="0"/>
              <a:t>based</a:t>
            </a:r>
            <a:r>
              <a:rPr lang="hr-HR" dirty="0" smtClean="0"/>
              <a:t> </a:t>
            </a:r>
            <a:r>
              <a:rPr lang="hr-HR" dirty="0" err="1" smtClean="0"/>
              <a:t>programes</a:t>
            </a: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   IT IS VERY COMPREHENSIVE ,WORTH  AND                              RESPONSIBLE  TEAM  WORK!!! 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713387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wide </a:t>
            </a:r>
            <a:r>
              <a:rPr lang="hr-HR" dirty="0" err="1" smtClean="0"/>
              <a:t>exposure</a:t>
            </a:r>
            <a:r>
              <a:rPr lang="hr-HR" dirty="0" smtClean="0"/>
              <a:t> is </a:t>
            </a:r>
            <a:r>
              <a:rPr lang="hr-HR" dirty="0" err="1" smtClean="0"/>
              <a:t>desired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timeframe</a:t>
            </a:r>
            <a:r>
              <a:rPr lang="hr-HR" dirty="0" smtClean="0"/>
              <a:t> is </a:t>
            </a:r>
            <a:r>
              <a:rPr lang="hr-HR" dirty="0" err="1" smtClean="0"/>
              <a:t>urgent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</a:t>
            </a:r>
            <a:r>
              <a:rPr lang="hr-HR" dirty="0" err="1" smtClean="0"/>
              <a:t>public</a:t>
            </a:r>
            <a:r>
              <a:rPr lang="hr-HR" dirty="0" smtClean="0"/>
              <a:t> </a:t>
            </a:r>
            <a:r>
              <a:rPr lang="hr-HR" dirty="0" err="1" smtClean="0"/>
              <a:t>discussion</a:t>
            </a:r>
            <a:r>
              <a:rPr lang="hr-HR" dirty="0" smtClean="0"/>
              <a:t> is </a:t>
            </a:r>
            <a:r>
              <a:rPr lang="hr-HR" dirty="0" err="1" smtClean="0"/>
              <a:t>likely</a:t>
            </a:r>
            <a:r>
              <a:rPr lang="hr-HR" dirty="0" smtClean="0"/>
              <a:t> to </a:t>
            </a:r>
            <a:r>
              <a:rPr lang="hr-HR" dirty="0" err="1" smtClean="0"/>
              <a:t>facilitate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   </a:t>
            </a:r>
            <a:r>
              <a:rPr lang="hr-HR" dirty="0" err="1" smtClean="0"/>
              <a:t>educational</a:t>
            </a:r>
            <a:r>
              <a:rPr lang="hr-HR" dirty="0" smtClean="0"/>
              <a:t> </a:t>
            </a:r>
            <a:r>
              <a:rPr lang="hr-HR" dirty="0" err="1" smtClean="0"/>
              <a:t>process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</a:t>
            </a:r>
            <a:r>
              <a:rPr lang="hr-HR" dirty="0" err="1" smtClean="0"/>
              <a:t>awareness</a:t>
            </a:r>
            <a:r>
              <a:rPr lang="hr-HR" dirty="0" smtClean="0"/>
              <a:t> is a </a:t>
            </a:r>
            <a:r>
              <a:rPr lang="hr-HR" dirty="0" err="1" smtClean="0"/>
              <a:t>main</a:t>
            </a:r>
            <a:r>
              <a:rPr lang="hr-HR" dirty="0" smtClean="0"/>
              <a:t> </a:t>
            </a:r>
            <a:r>
              <a:rPr lang="hr-HR" dirty="0" err="1" smtClean="0"/>
              <a:t>goal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“</a:t>
            </a:r>
            <a:r>
              <a:rPr lang="hr-HR" dirty="0" err="1" smtClean="0"/>
              <a:t>media</a:t>
            </a:r>
            <a:r>
              <a:rPr lang="hr-HR" dirty="0" smtClean="0"/>
              <a:t>” </a:t>
            </a:r>
            <a:r>
              <a:rPr lang="hr-HR" dirty="0" err="1" smtClean="0"/>
              <a:t>authorities</a:t>
            </a:r>
            <a:r>
              <a:rPr lang="hr-HR" dirty="0" smtClean="0"/>
              <a:t> are “on side”</a:t>
            </a:r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</a:t>
            </a:r>
            <a:r>
              <a:rPr lang="hr-HR" dirty="0" err="1" smtClean="0"/>
              <a:t>accompanying</a:t>
            </a:r>
            <a:r>
              <a:rPr lang="hr-HR" dirty="0" smtClean="0"/>
              <a:t> </a:t>
            </a:r>
            <a:r>
              <a:rPr lang="hr-HR" dirty="0" err="1" smtClean="0"/>
              <a:t>back</a:t>
            </a:r>
            <a:r>
              <a:rPr lang="hr-HR" dirty="0" smtClean="0"/>
              <a:t>-</a:t>
            </a:r>
            <a:r>
              <a:rPr lang="hr-HR" dirty="0" err="1" smtClean="0"/>
              <a:t>up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hr-HR" dirty="0" err="1" smtClean="0"/>
              <a:t>provided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</a:t>
            </a:r>
            <a:r>
              <a:rPr lang="hr-HR" dirty="0" err="1" smtClean="0"/>
              <a:t>long</a:t>
            </a:r>
            <a:r>
              <a:rPr lang="hr-HR" dirty="0" smtClean="0"/>
              <a:t>-</a:t>
            </a:r>
            <a:r>
              <a:rPr lang="hr-HR" dirty="0" err="1" smtClean="0"/>
              <a:t>term</a:t>
            </a:r>
            <a:r>
              <a:rPr lang="hr-HR" dirty="0" smtClean="0"/>
              <a:t> </a:t>
            </a:r>
            <a:r>
              <a:rPr lang="hr-HR" dirty="0" err="1" smtClean="0"/>
              <a:t>follow</a:t>
            </a:r>
            <a:r>
              <a:rPr lang="hr-HR" dirty="0" smtClean="0"/>
              <a:t>-</a:t>
            </a:r>
            <a:r>
              <a:rPr lang="hr-HR" dirty="0" err="1" smtClean="0"/>
              <a:t>up</a:t>
            </a:r>
            <a:r>
              <a:rPr lang="hr-HR" dirty="0" smtClean="0"/>
              <a:t> is </a:t>
            </a:r>
            <a:r>
              <a:rPr lang="hr-HR" dirty="0" err="1" smtClean="0"/>
              <a:t>possible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a </a:t>
            </a:r>
            <a:r>
              <a:rPr lang="hr-HR" dirty="0" err="1" smtClean="0"/>
              <a:t>generous</a:t>
            </a:r>
            <a:r>
              <a:rPr lang="hr-HR" dirty="0" smtClean="0"/>
              <a:t> </a:t>
            </a:r>
            <a:r>
              <a:rPr lang="hr-HR" dirty="0" err="1" smtClean="0"/>
              <a:t>budget</a:t>
            </a:r>
            <a:r>
              <a:rPr lang="hr-HR" dirty="0" smtClean="0"/>
              <a:t> </a:t>
            </a:r>
            <a:r>
              <a:rPr lang="hr-HR" dirty="0" err="1" smtClean="0"/>
              <a:t>exist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behavioural</a:t>
            </a:r>
            <a:r>
              <a:rPr lang="hr-HR" dirty="0" smtClean="0"/>
              <a:t> </a:t>
            </a:r>
            <a:r>
              <a:rPr lang="hr-HR" dirty="0" err="1" smtClean="0"/>
              <a:t>goal</a:t>
            </a:r>
            <a:r>
              <a:rPr lang="hr-HR" dirty="0" smtClean="0"/>
              <a:t> is </a:t>
            </a:r>
            <a:r>
              <a:rPr lang="hr-HR" dirty="0" err="1" smtClean="0"/>
              <a:t>simple</a:t>
            </a:r>
            <a:endParaRPr lang="hr-HR" dirty="0" smtClean="0"/>
          </a:p>
          <a:p>
            <a:r>
              <a:rPr lang="hr-HR" dirty="0" smtClean="0"/>
              <a:t>- </a:t>
            </a:r>
            <a:r>
              <a:rPr lang="hr-HR" dirty="0" err="1" smtClean="0"/>
              <a:t>when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agenda</a:t>
            </a:r>
            <a:r>
              <a:rPr lang="hr-HR" dirty="0" smtClean="0"/>
              <a:t> </a:t>
            </a:r>
            <a:r>
              <a:rPr lang="hr-HR" dirty="0" err="1" smtClean="0"/>
              <a:t>includes</a:t>
            </a:r>
            <a:r>
              <a:rPr lang="hr-HR" dirty="0" smtClean="0"/>
              <a:t> </a:t>
            </a:r>
            <a:r>
              <a:rPr lang="hr-HR" dirty="0" err="1" smtClean="0"/>
              <a:t>public</a:t>
            </a:r>
            <a:r>
              <a:rPr lang="hr-HR" dirty="0" smtClean="0"/>
              <a:t> </a:t>
            </a:r>
            <a:r>
              <a:rPr lang="hr-HR" dirty="0" err="1" smtClean="0"/>
              <a:t>relations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WHEN WE USE AWARENESS CAPAIGNES?</a:t>
            </a:r>
            <a:endParaRPr lang="hr-H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457200" y="-91800"/>
            <a:ext cx="8227800" cy="3016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KARL MARX (1818-1883) </a:t>
            </a:r>
            <a:r>
              <a:rPr lang="hr-HR" sz="4400" dirty="0" err="1" smtClean="0">
                <a:solidFill>
                  <a:srgbClr val="000000"/>
                </a:solidFill>
                <a:latin typeface="Arial"/>
              </a:rPr>
              <a:t>famous</a:t>
            </a: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4400" dirty="0" err="1" smtClean="0">
                <a:solidFill>
                  <a:srgbClr val="000000"/>
                </a:solidFill>
                <a:latin typeface="Arial"/>
              </a:rPr>
              <a:t>phylosopher</a:t>
            </a: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4400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4400" dirty="0" err="1" smtClean="0">
                <a:solidFill>
                  <a:srgbClr val="000000"/>
                </a:solidFill>
                <a:latin typeface="Arial"/>
              </a:rPr>
              <a:t>father</a:t>
            </a: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4400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4400" dirty="0" err="1" smtClean="0">
                <a:solidFill>
                  <a:srgbClr val="000000"/>
                </a:solidFill>
                <a:latin typeface="Arial"/>
              </a:rPr>
              <a:t>modern</a:t>
            </a: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4400" dirty="0" err="1" smtClean="0">
                <a:solidFill>
                  <a:srgbClr val="000000"/>
                </a:solidFill>
                <a:latin typeface="Arial"/>
              </a:rPr>
              <a:t>comunism</a:t>
            </a:r>
            <a:r>
              <a:rPr lang="hr-HR" sz="4400" dirty="0" smtClean="0">
                <a:solidFill>
                  <a:srgbClr val="000000"/>
                </a:solidFill>
                <a:latin typeface="Arial"/>
              </a:rPr>
              <a:t> had HS </a:t>
            </a:r>
            <a:endParaRPr dirty="0"/>
          </a:p>
        </p:txBody>
      </p:sp>
      <p:sp>
        <p:nvSpPr>
          <p:cNvPr id="138" name="CustomShape 2"/>
          <p:cNvSpPr/>
          <p:nvPr/>
        </p:nvSpPr>
        <p:spPr>
          <a:xfrm>
            <a:off x="504000" y="1600200"/>
            <a:ext cx="8227800" cy="452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9" name="Slika 138"/>
          <p:cNvPicPr/>
          <p:nvPr/>
        </p:nvPicPr>
        <p:blipFill>
          <a:blip r:embed="rId2" cstate="print"/>
          <a:stretch/>
        </p:blipFill>
        <p:spPr>
          <a:xfrm rot="21213000">
            <a:off x="3350744" y="2629516"/>
            <a:ext cx="2660400" cy="404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lika 250"/>
          <p:cNvPicPr/>
          <p:nvPr/>
        </p:nvPicPr>
        <p:blipFill>
          <a:blip r:embed="rId2" cstate="print"/>
          <a:stretch/>
        </p:blipFill>
        <p:spPr>
          <a:xfrm>
            <a:off x="2088000" y="0"/>
            <a:ext cx="4951440" cy="6666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lika 252"/>
          <p:cNvPicPr/>
          <p:nvPr/>
        </p:nvPicPr>
        <p:blipFill>
          <a:blip r:embed="rId2" cstate="print"/>
          <a:stretch/>
        </p:blipFill>
        <p:spPr>
          <a:xfrm>
            <a:off x="812160" y="648000"/>
            <a:ext cx="6334200" cy="444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lika 254"/>
          <p:cNvPicPr/>
          <p:nvPr/>
        </p:nvPicPr>
        <p:blipFill>
          <a:blip r:embed="rId2" cstate="print"/>
          <a:stretch/>
        </p:blipFill>
        <p:spPr>
          <a:xfrm>
            <a:off x="1928880" y="576000"/>
            <a:ext cx="4910040" cy="511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952328"/>
          </a:xfrm>
        </p:spPr>
        <p:txBody>
          <a:bodyPr>
            <a:normAutofit/>
          </a:bodyPr>
          <a:lstStyle/>
          <a:p>
            <a:r>
              <a:rPr lang="hr-HR" sz="3100" dirty="0" smtClean="0"/>
              <a:t>AWARENESS CAMPAIGN ON HYDRADENITIS SUPPURATIVA</a:t>
            </a:r>
            <a:br>
              <a:rPr lang="hr-HR" sz="3100" dirty="0" smtClean="0"/>
            </a:br>
            <a:endParaRPr lang="hr-HR" sz="2200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57200" y="3284984"/>
            <a:ext cx="8291264" cy="3312368"/>
          </a:xfrm>
        </p:spPr>
        <p:txBody>
          <a:bodyPr/>
          <a:lstStyle/>
          <a:p>
            <a:r>
              <a:rPr lang="hr-HR" dirty="0" err="1" smtClean="0"/>
              <a:t>This</a:t>
            </a:r>
            <a:r>
              <a:rPr lang="hr-HR" dirty="0" smtClean="0"/>
              <a:t> </a:t>
            </a:r>
            <a:r>
              <a:rPr lang="hr-HR" dirty="0" err="1" smtClean="0"/>
              <a:t>awareness</a:t>
            </a:r>
            <a:r>
              <a:rPr lang="hr-HR" dirty="0" smtClean="0"/>
              <a:t> </a:t>
            </a:r>
            <a:r>
              <a:rPr lang="hr-HR" dirty="0" err="1" smtClean="0"/>
              <a:t>campaign</a:t>
            </a:r>
            <a:r>
              <a:rPr lang="hr-HR" dirty="0" smtClean="0"/>
              <a:t> </a:t>
            </a:r>
            <a:r>
              <a:rPr lang="hr-HR" dirty="0" err="1" smtClean="0"/>
              <a:t>started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October</a:t>
            </a:r>
            <a:r>
              <a:rPr lang="hr-HR" dirty="0" smtClean="0"/>
              <a:t> 2012.</a:t>
            </a:r>
            <a:br>
              <a:rPr lang="hr-HR" dirty="0" smtClean="0"/>
            </a:br>
            <a:r>
              <a:rPr lang="hr-HR" sz="2400" dirty="0" err="1" smtClean="0"/>
              <a:t>Nobody</a:t>
            </a:r>
            <a:r>
              <a:rPr lang="hr-HR" sz="2400" dirty="0" smtClean="0"/>
              <a:t> </a:t>
            </a:r>
            <a:r>
              <a:rPr lang="hr-HR" sz="2400" dirty="0" err="1" smtClean="0"/>
              <a:t>can</a:t>
            </a:r>
            <a:r>
              <a:rPr lang="hr-HR" sz="2400" dirty="0" smtClean="0"/>
              <a:t> slip </a:t>
            </a:r>
            <a:r>
              <a:rPr lang="hr-HR" sz="2400" dirty="0" err="1" smtClean="0"/>
              <a:t>out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his own </a:t>
            </a:r>
            <a:r>
              <a:rPr lang="hr-HR" sz="2400" dirty="0" err="1" smtClean="0"/>
              <a:t>skin</a:t>
            </a:r>
            <a:r>
              <a:rPr lang="hr-HR" sz="2400" dirty="0" smtClean="0"/>
              <a:t>.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aim</a:t>
            </a:r>
            <a:r>
              <a:rPr lang="hr-HR" sz="2400" dirty="0" smtClean="0"/>
              <a:t> </a:t>
            </a:r>
            <a:r>
              <a:rPr lang="hr-HR" sz="2400" dirty="0" err="1" smtClean="0"/>
              <a:t>was</a:t>
            </a:r>
            <a:r>
              <a:rPr lang="hr-HR" sz="2400" dirty="0" smtClean="0"/>
              <a:t> to </a:t>
            </a:r>
            <a:r>
              <a:rPr lang="hr-HR" sz="2400" dirty="0" err="1" smtClean="0"/>
              <a:t>increase</a:t>
            </a:r>
            <a:r>
              <a:rPr lang="hr-HR" sz="2400" dirty="0" smtClean="0"/>
              <a:t> </a:t>
            </a:r>
            <a:r>
              <a:rPr lang="hr-HR" sz="2400" dirty="0" err="1" smtClean="0"/>
              <a:t>awareness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daily</a:t>
            </a:r>
            <a:r>
              <a:rPr lang="hr-HR" sz="2400" dirty="0" smtClean="0"/>
              <a:t> </a:t>
            </a:r>
            <a:r>
              <a:rPr lang="hr-HR" sz="2400" dirty="0" err="1" smtClean="0"/>
              <a:t>challenges</a:t>
            </a:r>
            <a:r>
              <a:rPr lang="hr-HR" sz="2400" dirty="0" smtClean="0"/>
              <a:t> </a:t>
            </a:r>
            <a:r>
              <a:rPr lang="hr-HR" sz="2400" dirty="0" err="1" smtClean="0"/>
              <a:t>faced</a:t>
            </a:r>
            <a:r>
              <a:rPr lang="hr-HR" sz="2400" dirty="0" smtClean="0"/>
              <a:t> </a:t>
            </a:r>
            <a:r>
              <a:rPr lang="hr-HR" sz="2400" dirty="0" err="1" smtClean="0"/>
              <a:t>people</a:t>
            </a:r>
            <a:r>
              <a:rPr lang="hr-HR" sz="2400" dirty="0" smtClean="0"/>
              <a:t> </a:t>
            </a:r>
            <a:r>
              <a:rPr lang="hr-HR" sz="2400" dirty="0" err="1" smtClean="0"/>
              <a:t>suffering</a:t>
            </a:r>
            <a:r>
              <a:rPr lang="hr-HR" sz="2400" dirty="0" smtClean="0"/>
              <a:t> </a:t>
            </a:r>
            <a:r>
              <a:rPr lang="hr-HR" sz="2400" dirty="0" err="1" smtClean="0"/>
              <a:t>from</a:t>
            </a:r>
            <a:r>
              <a:rPr lang="hr-HR" sz="2400" dirty="0" smtClean="0"/>
              <a:t> </a:t>
            </a:r>
            <a:r>
              <a:rPr lang="hr-HR" sz="2400" dirty="0" err="1" smtClean="0"/>
              <a:t>psoriasis</a:t>
            </a:r>
            <a:r>
              <a:rPr lang="hr-HR" sz="2400" dirty="0" smtClean="0"/>
              <a:t>. </a:t>
            </a:r>
            <a:r>
              <a:rPr lang="hr-HR" sz="2400" dirty="0" err="1" smtClean="0"/>
              <a:t>They</a:t>
            </a:r>
            <a:r>
              <a:rPr lang="hr-HR" sz="2400" dirty="0" smtClean="0"/>
              <a:t> are </a:t>
            </a:r>
            <a:r>
              <a:rPr lang="hr-HR" sz="2400" dirty="0" err="1" smtClean="0"/>
              <a:t>not</a:t>
            </a:r>
            <a:r>
              <a:rPr lang="hr-HR" sz="2400" dirty="0" smtClean="0"/>
              <a:t> </a:t>
            </a:r>
            <a:r>
              <a:rPr lang="hr-HR" sz="2400" dirty="0" err="1" smtClean="0"/>
              <a:t>fully</a:t>
            </a:r>
            <a:r>
              <a:rPr lang="hr-HR" sz="2400" dirty="0" smtClean="0"/>
              <a:t> </a:t>
            </a:r>
            <a:r>
              <a:rPr lang="hr-HR" sz="2400" dirty="0" err="1" smtClean="0"/>
              <a:t>accepted</a:t>
            </a:r>
            <a:r>
              <a:rPr lang="hr-HR" sz="2400" dirty="0" smtClean="0"/>
              <a:t> </a:t>
            </a:r>
            <a:r>
              <a:rPr lang="hr-HR" sz="2400" dirty="0" err="1" smtClean="0"/>
              <a:t>by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society</a:t>
            </a:r>
            <a:r>
              <a:rPr lang="hr-HR" sz="2400" dirty="0" smtClean="0"/>
              <a:t> </a:t>
            </a:r>
            <a:r>
              <a:rPr lang="hr-HR" sz="2400" dirty="0" err="1" smtClean="0"/>
              <a:t>despite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fact</a:t>
            </a:r>
            <a:r>
              <a:rPr lang="hr-HR" sz="2400" dirty="0" smtClean="0"/>
              <a:t>  </a:t>
            </a:r>
            <a:r>
              <a:rPr lang="hr-HR" sz="2400" dirty="0" err="1" smtClean="0"/>
              <a:t>that</a:t>
            </a:r>
            <a:r>
              <a:rPr lang="hr-HR" sz="2400" dirty="0" smtClean="0"/>
              <a:t>  </a:t>
            </a:r>
            <a:r>
              <a:rPr lang="hr-HR" sz="2400" dirty="0" err="1" smtClean="0"/>
              <a:t>they</a:t>
            </a:r>
            <a:r>
              <a:rPr lang="hr-HR" sz="2400" dirty="0" smtClean="0"/>
              <a:t>  </a:t>
            </a:r>
            <a:r>
              <a:rPr lang="hr-HR" sz="2400" dirty="0" err="1" smtClean="0"/>
              <a:t>are</a:t>
            </a:r>
            <a:r>
              <a:rPr lang="hr-HR" sz="2400" dirty="0" smtClean="0"/>
              <a:t>  </a:t>
            </a:r>
            <a:r>
              <a:rPr lang="hr-HR" sz="2400" dirty="0" err="1" smtClean="0"/>
              <a:t>equal</a:t>
            </a:r>
            <a:r>
              <a:rPr lang="hr-HR" sz="2400" dirty="0" smtClean="0"/>
              <a:t>!</a:t>
            </a:r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512</Words>
  <Application>Microsoft Office PowerPoint</Application>
  <PresentationFormat>On-screen Show (4:3)</PresentationFormat>
  <Paragraphs>92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DejaVu Sans</vt:lpstr>
      <vt:lpstr>Times New Roman</vt:lpstr>
      <vt:lpstr>Wingdings</vt:lpstr>
      <vt:lpstr>Office tema</vt:lpstr>
      <vt:lpstr>HS CAMPAIGNE IN CROATIA</vt:lpstr>
      <vt:lpstr>The role of campaigns of awareness</vt:lpstr>
      <vt:lpstr>PowerPoint Presentation</vt:lpstr>
      <vt:lpstr>WHEN WE USE AWARENESS CAPAIGNES?</vt:lpstr>
      <vt:lpstr>PowerPoint Presentation</vt:lpstr>
      <vt:lpstr>PowerPoint Presentation</vt:lpstr>
      <vt:lpstr>PowerPoint Presentation</vt:lpstr>
      <vt:lpstr>PowerPoint Presentation</vt:lpstr>
      <vt:lpstr>AWARENESS CAMPAIGN ON HYDRADENITIS SUPPURATIVA </vt:lpstr>
      <vt:lpstr>PowerPoint Presentation</vt:lpstr>
      <vt:lpstr> Nacionalna kampanja podizanja svijesti o HS-u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NATIONAL CAMPAIGNE STRONGER THAN HS - Nacionalna kampanja podizanja svijesti o HS-u</vt:lpstr>
      <vt:lpstr>PowerPoint Presentation</vt:lpstr>
      <vt:lpstr>PowerPoint Presentation</vt:lpstr>
      <vt:lpstr>WHERE WE ARE?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 CAMPAIGNE IN CROATIA</dc:title>
  <dc:creator>Jukić PC</dc:creator>
  <cp:lastModifiedBy>Michaela Parnell</cp:lastModifiedBy>
  <cp:revision>21</cp:revision>
  <dcterms:created xsi:type="dcterms:W3CDTF">2018-10-12T16:47:40Z</dcterms:created>
  <dcterms:modified xsi:type="dcterms:W3CDTF">2018-10-13T10:31:18Z</dcterms:modified>
</cp:coreProperties>
</file>