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30279975" cy="42808525"/>
  <p:notesSz cx="6858000" cy="9144000"/>
  <p:defaultText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50" autoAdjust="0"/>
  </p:normalViewPr>
  <p:slideViewPr>
    <p:cSldViewPr>
      <p:cViewPr>
        <p:scale>
          <a:sx n="150" d="100"/>
          <a:sy n="150" d="100"/>
        </p:scale>
        <p:origin x="-16770" y="-21498"/>
      </p:cViewPr>
      <p:guideLst>
        <p:guide orient="horz" pos="13483"/>
        <p:guide pos="953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98" y="13298392"/>
            <a:ext cx="25737979" cy="9176087"/>
          </a:xfrm>
        </p:spPr>
        <p:txBody>
          <a:bodyPr/>
          <a:lstStyle/>
          <a:p>
            <a:r>
              <a:rPr lang="en-US"/>
              <a:t>Click to edit Master title style</a:t>
            </a:r>
            <a:endParaRPr lang="en-GB"/>
          </a:p>
        </p:txBody>
      </p:sp>
      <p:sp>
        <p:nvSpPr>
          <p:cNvPr id="3" name="Subtitle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C5D824-2AA6-4D7A-8463-D4CC3020E5E7}" type="datetimeFigureOut">
              <a:rPr lang="en-GB" smtClean="0"/>
              <a:pPr/>
              <a:t>21/06/2021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51B36A-BCEF-40DA-9ABC-4B8C42E8B5F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C5D824-2AA6-4D7A-8463-D4CC3020E5E7}" type="datetimeFigureOut">
              <a:rPr lang="en-GB" smtClean="0"/>
              <a:pPr/>
              <a:t>21/06/2021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51B36A-BCEF-40DA-9ABC-4B8C42E8B5F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2982" y="1714329"/>
            <a:ext cx="6812994" cy="3652597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513999" y="1714329"/>
            <a:ext cx="19934317" cy="365259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C5D824-2AA6-4D7A-8463-D4CC3020E5E7}" type="datetimeFigureOut">
              <a:rPr lang="en-GB" smtClean="0"/>
              <a:pPr/>
              <a:t>21/06/2021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51B36A-BCEF-40DA-9ABC-4B8C42E8B5F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C5D824-2AA6-4D7A-8463-D4CC3020E5E7}" type="datetimeFigureOut">
              <a:rPr lang="en-GB" smtClean="0"/>
              <a:pPr/>
              <a:t>21/06/2021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51B36A-BCEF-40DA-9ABC-4B8C42E8B5F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909" y="27508444"/>
            <a:ext cx="25737979" cy="8502249"/>
          </a:xfrm>
        </p:spPr>
        <p:txBody>
          <a:bodyPr anchor="t"/>
          <a:lstStyle>
            <a:lvl1pPr algn="l">
              <a:defRPr sz="18300" b="1" cap="all"/>
            </a:lvl1pPr>
          </a:lstStyle>
          <a:p>
            <a:r>
              <a:rPr lang="en-US"/>
              <a:t>Click to edit Master title style</a:t>
            </a:r>
            <a:endParaRPr lang="en-GB"/>
          </a:p>
        </p:txBody>
      </p:sp>
      <p:sp>
        <p:nvSpPr>
          <p:cNvPr id="3" name="Text Placeholder 2"/>
          <p:cNvSpPr>
            <a:spLocks noGrp="1"/>
          </p:cNvSpPr>
          <p:nvPr>
            <p:ph type="body" idx="1"/>
          </p:nvPr>
        </p:nvSpPr>
        <p:spPr>
          <a:xfrm>
            <a:off x="2391909" y="18144082"/>
            <a:ext cx="25737979" cy="9364362"/>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C5D824-2AA6-4D7A-8463-D4CC3020E5E7}" type="datetimeFigureOut">
              <a:rPr lang="en-GB" smtClean="0"/>
              <a:pPr/>
              <a:t>21/06/2021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51B36A-BCEF-40DA-9ABC-4B8C42E8B5F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513999" y="9988659"/>
            <a:ext cx="13373656" cy="2825164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5392320" y="9988659"/>
            <a:ext cx="13373656" cy="2825164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C5D824-2AA6-4D7A-8463-D4CC3020E5E7}" type="datetimeFigureOut">
              <a:rPr lang="en-GB" smtClean="0"/>
              <a:pPr/>
              <a:t>21/06/2021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51B36A-BCEF-40DA-9ABC-4B8C42E8B5F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3999" y="9582375"/>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a:t>Click to edit Master text styles</a:t>
            </a:r>
          </a:p>
        </p:txBody>
      </p:sp>
      <p:sp>
        <p:nvSpPr>
          <p:cNvPr id="4" name="Content Placeholder 3"/>
          <p:cNvSpPr>
            <a:spLocks noGrp="1"/>
          </p:cNvSpPr>
          <p:nvPr>
            <p:ph sz="half" idx="2"/>
          </p:nvPr>
        </p:nvSpPr>
        <p:spPr>
          <a:xfrm>
            <a:off x="1513999" y="13575852"/>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81808" y="9582375"/>
            <a:ext cx="13384170"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a:t>Click to edit Master text styles</a:t>
            </a:r>
          </a:p>
        </p:txBody>
      </p:sp>
      <p:sp>
        <p:nvSpPr>
          <p:cNvPr id="6" name="Content Placeholder 5"/>
          <p:cNvSpPr>
            <a:spLocks noGrp="1"/>
          </p:cNvSpPr>
          <p:nvPr>
            <p:ph sz="quarter" idx="4"/>
          </p:nvPr>
        </p:nvSpPr>
        <p:spPr>
          <a:xfrm>
            <a:off x="15381808" y="13575852"/>
            <a:ext cx="13384170"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C5D824-2AA6-4D7A-8463-D4CC3020E5E7}" type="datetimeFigureOut">
              <a:rPr lang="en-GB" smtClean="0"/>
              <a:pPr/>
              <a:t>21/06/2021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51B36A-BCEF-40DA-9ABC-4B8C42E8B5F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C5D824-2AA6-4D7A-8463-D4CC3020E5E7}" type="datetimeFigureOut">
              <a:rPr lang="en-GB" smtClean="0"/>
              <a:pPr/>
              <a:t>21/06/2021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51B36A-BCEF-40DA-9ABC-4B8C42E8B5F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5D824-2AA6-4D7A-8463-D4CC3020E5E7}" type="datetimeFigureOut">
              <a:rPr lang="en-GB" smtClean="0"/>
              <a:pPr/>
              <a:t>21/06/2021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51B36A-BCEF-40DA-9ABC-4B8C42E8B5F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000" y="1704413"/>
            <a:ext cx="9961903" cy="7253667"/>
          </a:xfrm>
        </p:spPr>
        <p:txBody>
          <a:bodyPr anchor="b"/>
          <a:lstStyle>
            <a:lvl1pPr algn="l">
              <a:defRPr sz="9100" b="1"/>
            </a:lvl1pPr>
          </a:lstStyle>
          <a:p>
            <a:r>
              <a:rPr lang="en-US"/>
              <a:t>Click to edit Master title style</a:t>
            </a:r>
            <a:endParaRPr lang="en-GB"/>
          </a:p>
        </p:txBody>
      </p:sp>
      <p:sp>
        <p:nvSpPr>
          <p:cNvPr id="3" name="Content Placeholder 2"/>
          <p:cNvSpPr>
            <a:spLocks noGrp="1"/>
          </p:cNvSpPr>
          <p:nvPr>
            <p:ph idx="1"/>
          </p:nvPr>
        </p:nvSpPr>
        <p:spPr>
          <a:xfrm>
            <a:off x="11838629" y="1704417"/>
            <a:ext cx="16927347" cy="3653589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14000" y="8958084"/>
            <a:ext cx="9961903" cy="2928222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a:t>Click to edit Master text styles</a:t>
            </a:r>
          </a:p>
        </p:txBody>
      </p:sp>
      <p:sp>
        <p:nvSpPr>
          <p:cNvPr id="5" name="Date Placeholder 4"/>
          <p:cNvSpPr>
            <a:spLocks noGrp="1"/>
          </p:cNvSpPr>
          <p:nvPr>
            <p:ph type="dt" sz="half" idx="10"/>
          </p:nvPr>
        </p:nvSpPr>
        <p:spPr/>
        <p:txBody>
          <a:bodyPr/>
          <a:lstStyle/>
          <a:p>
            <a:fld id="{73C5D824-2AA6-4D7A-8463-D4CC3020E5E7}" type="datetimeFigureOut">
              <a:rPr lang="en-GB" smtClean="0"/>
              <a:pPr/>
              <a:t>21/06/2021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51B36A-BCEF-40DA-9ABC-4B8C42E8B5F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087" y="29965968"/>
            <a:ext cx="18167985" cy="3537652"/>
          </a:xfrm>
        </p:spPr>
        <p:txBody>
          <a:bodyPr anchor="b"/>
          <a:lstStyle>
            <a:lvl1pPr algn="l">
              <a:defRPr sz="9100" b="1"/>
            </a:lvl1pPr>
          </a:lstStyle>
          <a:p>
            <a:r>
              <a:rPr lang="en-US"/>
              <a:t>Click to edit Master title style</a:t>
            </a:r>
            <a:endParaRPr lang="en-GB"/>
          </a:p>
        </p:txBody>
      </p:sp>
      <p:sp>
        <p:nvSpPr>
          <p:cNvPr id="3" name="Picture Placeholder 2"/>
          <p:cNvSpPr>
            <a:spLocks noGrp="1"/>
          </p:cNvSpPr>
          <p:nvPr>
            <p:ph type="pic" idx="1"/>
          </p:nvPr>
        </p:nvSpPr>
        <p:spPr>
          <a:xfrm>
            <a:off x="5935087" y="3825021"/>
            <a:ext cx="18167985" cy="2568511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lang="en-GB"/>
          </a:p>
        </p:txBody>
      </p:sp>
      <p:sp>
        <p:nvSpPr>
          <p:cNvPr id="4" name="Text Placeholder 3"/>
          <p:cNvSpPr>
            <a:spLocks noGrp="1"/>
          </p:cNvSpPr>
          <p:nvPr>
            <p:ph type="body" sz="half" idx="2"/>
          </p:nvPr>
        </p:nvSpPr>
        <p:spPr>
          <a:xfrm>
            <a:off x="5935087" y="33503620"/>
            <a:ext cx="18167985" cy="502405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a:t>Click to edit Master text styles</a:t>
            </a:r>
          </a:p>
        </p:txBody>
      </p:sp>
      <p:sp>
        <p:nvSpPr>
          <p:cNvPr id="5" name="Date Placeholder 4"/>
          <p:cNvSpPr>
            <a:spLocks noGrp="1"/>
          </p:cNvSpPr>
          <p:nvPr>
            <p:ph type="dt" sz="half" idx="10"/>
          </p:nvPr>
        </p:nvSpPr>
        <p:spPr/>
        <p:txBody>
          <a:bodyPr/>
          <a:lstStyle/>
          <a:p>
            <a:fld id="{73C5D824-2AA6-4D7A-8463-D4CC3020E5E7}" type="datetimeFigureOut">
              <a:rPr lang="en-GB" smtClean="0"/>
              <a:pPr/>
              <a:t>21/06/2021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51B36A-BCEF-40DA-9ABC-4B8C42E8B5F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513999" y="9988659"/>
            <a:ext cx="27251978" cy="28251648"/>
          </a:xfrm>
          <a:prstGeom prst="rect">
            <a:avLst/>
          </a:prstGeom>
        </p:spPr>
        <p:txBody>
          <a:bodyPr vert="horz" lIns="417643" tIns="208822" rIns="417643" bIns="2088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513999" y="39677164"/>
            <a:ext cx="7065328" cy="2279158"/>
          </a:xfrm>
          <a:prstGeom prst="rect">
            <a:avLst/>
          </a:prstGeom>
        </p:spPr>
        <p:txBody>
          <a:bodyPr vert="horz" lIns="417643" tIns="208822" rIns="417643" bIns="208822" rtlCol="0" anchor="ctr"/>
          <a:lstStyle>
            <a:lvl1pPr algn="l">
              <a:defRPr sz="5500">
                <a:solidFill>
                  <a:schemeClr val="tx1">
                    <a:tint val="75000"/>
                  </a:schemeClr>
                </a:solidFill>
              </a:defRPr>
            </a:lvl1pPr>
          </a:lstStyle>
          <a:p>
            <a:fld id="{73C5D824-2AA6-4D7A-8463-D4CC3020E5E7}" type="datetimeFigureOut">
              <a:rPr lang="en-GB" smtClean="0"/>
              <a:pPr/>
              <a:t>21/06/2021</a:t>
            </a:fld>
            <a:endParaRPr lang="en-GB"/>
          </a:p>
        </p:txBody>
      </p:sp>
      <p:sp>
        <p:nvSpPr>
          <p:cNvPr id="5" name="Footer Placeholder 4"/>
          <p:cNvSpPr>
            <a:spLocks noGrp="1"/>
          </p:cNvSpPr>
          <p:nvPr>
            <p:ph type="ftr" sz="quarter" idx="3"/>
          </p:nvPr>
        </p:nvSpPr>
        <p:spPr>
          <a:xfrm>
            <a:off x="10345658" y="39677164"/>
            <a:ext cx="9588659" cy="2279158"/>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700649" y="39677164"/>
            <a:ext cx="7065328" cy="2279158"/>
          </a:xfrm>
          <a:prstGeom prst="rect">
            <a:avLst/>
          </a:prstGeom>
        </p:spPr>
        <p:txBody>
          <a:bodyPr vert="horz" lIns="417643" tIns="208822" rIns="417643" bIns="208822" rtlCol="0" anchor="ctr"/>
          <a:lstStyle>
            <a:lvl1pPr algn="r">
              <a:defRPr sz="5500">
                <a:solidFill>
                  <a:schemeClr val="tx1">
                    <a:tint val="75000"/>
                  </a:schemeClr>
                </a:solidFill>
              </a:defRPr>
            </a:lvl1pPr>
          </a:lstStyle>
          <a:p>
            <a:fld id="{8251B36A-BCEF-40DA-9ABC-4B8C42E8B5F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hyperlink" Target="file:///C:\Users\ibrahimbakoji\Desktop\INTERIM%20REPORT%20DRAFT.pdf"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8.png"/><Relationship Id="rId5" Type="http://schemas.openxmlformats.org/officeDocument/2006/relationships/hyperlink" Target="file:///C:\Users\ibrahimbakoji\Desktop\Recent%202\06607358.pdf" TargetMode="External"/><Relationship Id="rId10"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07E239-1FB8-49BF-8CF3-AE0CDF5EB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2675" y="10928178"/>
            <a:ext cx="7825159" cy="4571428"/>
          </a:xfrm>
          <a:prstGeom prst="rect">
            <a:avLst/>
          </a:prstGeom>
        </p:spPr>
      </p:pic>
      <p:sp>
        <p:nvSpPr>
          <p:cNvPr id="4" name="Rectangle 3"/>
          <p:cNvSpPr/>
          <p:nvPr/>
        </p:nvSpPr>
        <p:spPr>
          <a:xfrm>
            <a:off x="2034531" y="1530054"/>
            <a:ext cx="26642960" cy="3200876"/>
          </a:xfrm>
          <a:prstGeom prst="rect">
            <a:avLst/>
          </a:prstGeom>
        </p:spPr>
        <p:txBody>
          <a:bodyPr wrap="square">
            <a:spAutoFit/>
          </a:bodyPr>
          <a:lstStyle/>
          <a:p>
            <a:pPr algn="ctr"/>
            <a:r>
              <a:rPr lang="en-GB" sz="6000" b="1" dirty="0">
                <a:solidFill>
                  <a:schemeClr val="accent1">
                    <a:lumMod val="50000"/>
                  </a:schemeClr>
                </a:solidFill>
                <a:latin typeface="Arial Black" pitchFamily="34" charset="0"/>
              </a:rPr>
              <a:t>CONSTRUCTION/ASSEMBLING OF A NOVEL DBD PLASMA REACTOR CAP USING POLYTETRAFLUOROETHYLENE (PTFE)</a:t>
            </a:r>
            <a:endParaRPr lang="en-GB" sz="6000" dirty="0">
              <a:solidFill>
                <a:schemeClr val="accent1">
                  <a:lumMod val="50000"/>
                </a:schemeClr>
              </a:solidFill>
              <a:latin typeface="Arial Black" pitchFamily="34" charset="0"/>
            </a:endParaRPr>
          </a:p>
          <a:p>
            <a:pPr algn="ctr"/>
            <a:r>
              <a:rPr lang="en-GB" dirty="0">
                <a:solidFill>
                  <a:schemeClr val="accent1">
                    <a:lumMod val="50000"/>
                  </a:schemeClr>
                </a:solidFill>
              </a:rPr>
              <a:t> </a:t>
            </a:r>
            <a:r>
              <a:rPr lang="en-GB" sz="4800" b="1" dirty="0">
                <a:solidFill>
                  <a:schemeClr val="accent1">
                    <a:lumMod val="50000"/>
                  </a:schemeClr>
                </a:solidFill>
              </a:rPr>
              <a:t>I. Y. Bakoji</a:t>
            </a:r>
            <a:r>
              <a:rPr lang="en-GB" sz="4800" b="1" baseline="30000" dirty="0">
                <a:solidFill>
                  <a:schemeClr val="accent1">
                    <a:lumMod val="50000"/>
                  </a:schemeClr>
                </a:solidFill>
              </a:rPr>
              <a:t>1</a:t>
            </a:r>
            <a:r>
              <a:rPr lang="en-GB" sz="4800" b="1" dirty="0">
                <a:solidFill>
                  <a:schemeClr val="accent1">
                    <a:lumMod val="50000"/>
                  </a:schemeClr>
                </a:solidFill>
              </a:rPr>
              <a:t>, M. </a:t>
            </a:r>
            <a:r>
              <a:rPr lang="en-GB" sz="4800" b="1" dirty="0" err="1">
                <a:solidFill>
                  <a:schemeClr val="accent1">
                    <a:lumMod val="50000"/>
                  </a:schemeClr>
                </a:solidFill>
              </a:rPr>
              <a:t>Babaie</a:t>
            </a:r>
            <a:r>
              <a:rPr lang="en-GB" sz="4800" b="1" dirty="0">
                <a:solidFill>
                  <a:schemeClr val="accent1">
                    <a:lumMod val="50000"/>
                  </a:schemeClr>
                </a:solidFill>
              </a:rPr>
              <a:t>, A </a:t>
            </a:r>
            <a:r>
              <a:rPr lang="en-GB" sz="4800" b="1" dirty="0" err="1">
                <a:solidFill>
                  <a:schemeClr val="accent1">
                    <a:lumMod val="50000"/>
                  </a:schemeClr>
                </a:solidFill>
              </a:rPr>
              <a:t>Nourian</a:t>
            </a:r>
            <a:endParaRPr lang="en-GB" sz="4800" b="1" dirty="0">
              <a:solidFill>
                <a:schemeClr val="accent1">
                  <a:lumMod val="50000"/>
                </a:schemeClr>
              </a:solidFill>
            </a:endParaRPr>
          </a:p>
        </p:txBody>
      </p:sp>
      <p:sp>
        <p:nvSpPr>
          <p:cNvPr id="8" name="Rectangle 7"/>
          <p:cNvSpPr/>
          <p:nvPr/>
        </p:nvSpPr>
        <p:spPr>
          <a:xfrm>
            <a:off x="1026420" y="5922542"/>
            <a:ext cx="14329592" cy="8280920"/>
          </a:xfrm>
          <a:prstGeom prst="rect">
            <a:avLst/>
          </a:prstGeom>
          <a:solidFill>
            <a:srgbClr val="FFFFCC"/>
          </a:solidFill>
        </p:spPr>
        <p:style>
          <a:lnRef idx="2">
            <a:schemeClr val="accent4"/>
          </a:lnRef>
          <a:fillRef idx="1">
            <a:schemeClr val="lt1"/>
          </a:fillRef>
          <a:effectRef idx="0">
            <a:schemeClr val="accent4"/>
          </a:effectRef>
          <a:fontRef idx="minor">
            <a:schemeClr val="dk1"/>
          </a:fontRef>
        </p:style>
        <p:txBody>
          <a:bodyPr rtlCol="0" anchor="ctr"/>
          <a:lstStyle/>
          <a:p>
            <a:endParaRPr lang="en-GB" sz="2800" dirty="0"/>
          </a:p>
          <a:p>
            <a:endParaRPr lang="en-GB" sz="2800" dirty="0"/>
          </a:p>
          <a:p>
            <a:endParaRPr lang="en-GB" sz="2800" dirty="0"/>
          </a:p>
          <a:p>
            <a:endParaRPr lang="en-GB" sz="2800" dirty="0"/>
          </a:p>
          <a:p>
            <a:endParaRPr lang="en-GB" sz="2800" dirty="0"/>
          </a:p>
          <a:p>
            <a:endParaRPr lang="en-GB" sz="2800" dirty="0"/>
          </a:p>
          <a:p>
            <a:r>
              <a:rPr lang="en-GB" sz="8800" dirty="0"/>
              <a:t> </a:t>
            </a:r>
            <a:endParaRPr lang="en-GB" dirty="0"/>
          </a:p>
        </p:txBody>
      </p:sp>
      <p:sp>
        <p:nvSpPr>
          <p:cNvPr id="9" name="Rectangle 8"/>
          <p:cNvSpPr/>
          <p:nvPr/>
        </p:nvSpPr>
        <p:spPr>
          <a:xfrm>
            <a:off x="16508139" y="5778525"/>
            <a:ext cx="12673408" cy="6202849"/>
          </a:xfrm>
          <a:prstGeom prst="rect">
            <a:avLst/>
          </a:prstGeom>
          <a:solidFill>
            <a:srgbClr val="FFFFCC"/>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GB" sz="1600" dirty="0"/>
              <a:t>3D-printing technology implementation has opened new frontiers in engineering, material science, chemistry, and medicine. A plasma reactor is an invention and crucial device in the plasma field of engineering. This research aims to test and determine the feasibility of assembling a Dielectric barrier discharge plasma reactor (DBD) with new caps fabricated using Fused Deposition Modelling (FDM) using a 3D printer and to establish its appropriateness for use in the DBD reactor setup. The material properties of Polytetrafluoroethylene (PTFE) is explored to establish appropriateness for use in the reactor setup or yet as a solid material in the plasma reactions. Overall, this process give emphasis to the advances and prospective utilisation of a combination of CAD and 3D technology in the successful assembly of a plasma dielectric barrier discharge (DBD) reactor. In this study, a new approach for the design and fabrication of a Dielectric discharge reactor (DBD) with novel caps fabricated using Fused Deposition Modelling (FDM) is presented by using 3D printing technology.</a:t>
            </a:r>
          </a:p>
          <a:p>
            <a:pPr algn="ctr"/>
            <a:endParaRPr lang="en-GB" sz="1600" dirty="0"/>
          </a:p>
          <a:p>
            <a:pPr algn="ctr"/>
            <a:endParaRPr lang="en-GB" sz="1600" dirty="0"/>
          </a:p>
        </p:txBody>
      </p:sp>
      <p:sp>
        <p:nvSpPr>
          <p:cNvPr id="10" name="Rectangle 9"/>
          <p:cNvSpPr/>
          <p:nvPr/>
        </p:nvSpPr>
        <p:spPr>
          <a:xfrm>
            <a:off x="1098427" y="14635510"/>
            <a:ext cx="28083120" cy="8280920"/>
          </a:xfrm>
          <a:prstGeom prst="rect">
            <a:avLst/>
          </a:prstGeom>
          <a:solidFill>
            <a:srgbClr val="FFFFCC"/>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200" dirty="0"/>
          </a:p>
        </p:txBody>
      </p:sp>
      <p:sp>
        <p:nvSpPr>
          <p:cNvPr id="12" name="Rectangle 11"/>
          <p:cNvSpPr/>
          <p:nvPr/>
        </p:nvSpPr>
        <p:spPr>
          <a:xfrm>
            <a:off x="1098427" y="23780526"/>
            <a:ext cx="15985776" cy="7200800"/>
          </a:xfrm>
          <a:prstGeom prst="rect">
            <a:avLst/>
          </a:prstGeom>
          <a:solidFill>
            <a:srgbClr val="FFFFCC"/>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13" name="Rectangle 12"/>
          <p:cNvSpPr/>
          <p:nvPr/>
        </p:nvSpPr>
        <p:spPr>
          <a:xfrm>
            <a:off x="18020307" y="23924542"/>
            <a:ext cx="10297144" cy="5472608"/>
          </a:xfrm>
          <a:prstGeom prst="rect">
            <a:avLst/>
          </a:prstGeom>
          <a:solidFill>
            <a:srgbClr val="FFFFCC"/>
          </a:solidFill>
        </p:spPr>
        <p:style>
          <a:lnRef idx="2">
            <a:schemeClr val="accent4"/>
          </a:lnRef>
          <a:fillRef idx="1">
            <a:schemeClr val="lt1"/>
          </a:fillRef>
          <a:effectRef idx="0">
            <a:schemeClr val="accent4"/>
          </a:effectRef>
          <a:fontRef idx="minor">
            <a:schemeClr val="dk1"/>
          </a:fontRef>
        </p:style>
        <p:txBody>
          <a:bodyPr rtlCol="0" anchor="ctr"/>
          <a:lstStyle/>
          <a:p>
            <a:endParaRPr lang="en-GB" sz="1200" dirty="0"/>
          </a:p>
          <a:p>
            <a:endParaRPr lang="en-GB" sz="1200" dirty="0"/>
          </a:p>
        </p:txBody>
      </p:sp>
      <p:sp>
        <p:nvSpPr>
          <p:cNvPr id="14" name="Rectangle 13"/>
          <p:cNvSpPr/>
          <p:nvPr/>
        </p:nvSpPr>
        <p:spPr>
          <a:xfrm>
            <a:off x="1026419" y="5994550"/>
            <a:ext cx="14401600" cy="93610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bg1"/>
                </a:solidFill>
              </a:rPr>
              <a:t>INTRODUCTION</a:t>
            </a:r>
          </a:p>
        </p:txBody>
      </p:sp>
      <p:sp>
        <p:nvSpPr>
          <p:cNvPr id="15" name="Rectangle 14"/>
          <p:cNvSpPr/>
          <p:nvPr/>
        </p:nvSpPr>
        <p:spPr>
          <a:xfrm>
            <a:off x="16724163" y="5778526"/>
            <a:ext cx="12529392" cy="144016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OBJECTIVES</a:t>
            </a:r>
          </a:p>
        </p:txBody>
      </p:sp>
      <p:sp>
        <p:nvSpPr>
          <p:cNvPr id="16" name="Rectangle 15"/>
          <p:cNvSpPr/>
          <p:nvPr/>
        </p:nvSpPr>
        <p:spPr>
          <a:xfrm>
            <a:off x="1098427" y="14635510"/>
            <a:ext cx="28083120" cy="129614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METHODS</a:t>
            </a:r>
          </a:p>
        </p:txBody>
      </p:sp>
      <p:sp>
        <p:nvSpPr>
          <p:cNvPr id="17" name="Rectangle 16"/>
          <p:cNvSpPr/>
          <p:nvPr/>
        </p:nvSpPr>
        <p:spPr>
          <a:xfrm>
            <a:off x="1098427" y="23780526"/>
            <a:ext cx="15985776" cy="165618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RESULTS</a:t>
            </a:r>
          </a:p>
        </p:txBody>
      </p:sp>
      <p:sp>
        <p:nvSpPr>
          <p:cNvPr id="18" name="Rectangle 17"/>
          <p:cNvSpPr/>
          <p:nvPr/>
        </p:nvSpPr>
        <p:spPr>
          <a:xfrm>
            <a:off x="18020307" y="23924542"/>
            <a:ext cx="10297144" cy="15121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CONCLUSION</a:t>
            </a:r>
          </a:p>
        </p:txBody>
      </p:sp>
      <p:sp>
        <p:nvSpPr>
          <p:cNvPr id="19" name="TextBox 18"/>
          <p:cNvSpPr txBox="1"/>
          <p:nvPr/>
        </p:nvSpPr>
        <p:spPr>
          <a:xfrm>
            <a:off x="1386459" y="16363702"/>
            <a:ext cx="25994888" cy="923330"/>
          </a:xfrm>
          <a:prstGeom prst="rect">
            <a:avLst/>
          </a:prstGeom>
          <a:noFill/>
        </p:spPr>
        <p:txBody>
          <a:bodyPr wrap="square" rtlCol="0">
            <a:spAutoFit/>
          </a:bodyPr>
          <a:lstStyle/>
          <a:p>
            <a:pPr algn="ctr"/>
            <a:r>
              <a:rPr lang="en-GB" sz="1800" dirty="0"/>
              <a:t>The polytetrafluoroethylene (PTFE) Cap was designed using the solid works software (Figure 2). During this creation process, a circle with dimension to 60mm was drawn on a plane and then protruded to 20 mm. Thereafter, two circles with diameter 28.2mm and 24.8mm were drawn, with widths of 3.4 mm to allow the larger quartz tube sit properly in the cap. Another circle of 30mm protrusion is drawn with two (2) circles of diameters 16.2mm and 12.8mm extruded for a depth of 15mm and width 3.4mm to also allow the inner quartz tube fix into the caps.</a:t>
            </a:r>
          </a:p>
        </p:txBody>
      </p:sp>
      <p:sp>
        <p:nvSpPr>
          <p:cNvPr id="20" name="TextBox 19"/>
          <p:cNvSpPr txBox="1"/>
          <p:nvPr/>
        </p:nvSpPr>
        <p:spPr>
          <a:xfrm>
            <a:off x="1314451" y="17443822"/>
            <a:ext cx="26282920" cy="646331"/>
          </a:xfrm>
          <a:prstGeom prst="rect">
            <a:avLst/>
          </a:prstGeom>
          <a:noFill/>
        </p:spPr>
        <p:txBody>
          <a:bodyPr wrap="square" rtlCol="0">
            <a:spAutoFit/>
          </a:bodyPr>
          <a:lstStyle/>
          <a:p>
            <a:r>
              <a:rPr lang="en-GB" sz="1800" dirty="0"/>
              <a:t>Figure 3 presents the STL Electronic Profile for polytetrafluoroethylene (PTFE) caps designed using solid works software.  The CAD image shows the bottom circle with a dimension of 60mm, with protrusion of 20 mm. The two lower circles have diameters of 28.2mm and 24.8mm, with widths of 3.4 mm. The top circle has a 30mm protrusion with two (2) circles of diameters 16.2mm and 12.8mm extruded for a depth of 15mm and width 3.4mm to also allow the inner quartz tube fix into the caps. </a:t>
            </a:r>
          </a:p>
        </p:txBody>
      </p:sp>
      <p:sp>
        <p:nvSpPr>
          <p:cNvPr id="21" name="TextBox 20"/>
          <p:cNvSpPr txBox="1"/>
          <p:nvPr/>
        </p:nvSpPr>
        <p:spPr>
          <a:xfrm>
            <a:off x="1242443" y="19244023"/>
            <a:ext cx="26210912" cy="1908215"/>
          </a:xfrm>
          <a:prstGeom prst="rect">
            <a:avLst/>
          </a:prstGeom>
          <a:noFill/>
        </p:spPr>
        <p:txBody>
          <a:bodyPr wrap="square" rtlCol="0">
            <a:spAutoFit/>
          </a:bodyPr>
          <a:lstStyle/>
          <a:p>
            <a:r>
              <a:rPr lang="en-GB" sz="1800" dirty="0"/>
              <a:t>Figure 5 shows the caps after printing and separation from the supporting material parts and Figure 6 present the PTFE O-strings and cap fitted to a quartz tube glass. 3D-printed caps exhibiting a circular geometry with a void in the centre were designed by the CAD (Computer-aided design) software “solid works”. The caps were then fitted to a quartz glass tube to keep the reactor airtight. </a:t>
            </a:r>
          </a:p>
          <a:p>
            <a:pPr algn="ctr"/>
            <a:endParaRPr lang="en-GB" dirty="0"/>
          </a:p>
        </p:txBody>
      </p:sp>
      <p:sp>
        <p:nvSpPr>
          <p:cNvPr id="22" name="TextBox 21"/>
          <p:cNvSpPr txBox="1"/>
          <p:nvPr/>
        </p:nvSpPr>
        <p:spPr>
          <a:xfrm>
            <a:off x="1674491" y="25580726"/>
            <a:ext cx="14257584" cy="3816429"/>
          </a:xfrm>
          <a:prstGeom prst="rect">
            <a:avLst/>
          </a:prstGeom>
          <a:noFill/>
        </p:spPr>
        <p:txBody>
          <a:bodyPr wrap="square" rtlCol="0">
            <a:spAutoFit/>
          </a:bodyPr>
          <a:lstStyle/>
          <a:p>
            <a:pPr algn="ctr"/>
            <a:r>
              <a:rPr lang="en-GB" sz="2000" dirty="0"/>
              <a:t>An innovative Double barrier dielectric reactor (DBD) (Figure 9) was designed and assembled in the university of Salford laboratory for this research as outlined in the Phase of experimental methodology. The coaxial type DBD reactor has double dielectric barriers that reduce or prevent any contribution from the metal electrodes on the performance of the reaction. The reactor was assembled by sourcing from </a:t>
            </a:r>
            <a:r>
              <a:rPr lang="en-GB" sz="2000" dirty="0" err="1"/>
              <a:t>Hilgenberg</a:t>
            </a:r>
            <a:r>
              <a:rPr lang="en-GB" sz="2000" dirty="0"/>
              <a:t> in Germany, three (3) sets of quartz glass tubes of length 250-300, 350-400, 450-500 mm with internal diameters and external diameters of 13, 16 mm and 25, 28 mm respectively for each pair. The quartz glass tubes are then coupled in pairs (Figure 8) Polytetrafluoroethylene Caps were designed with Solid-Works Educational Edition software and fabricated using a Fused Deposition Modelling (FDM) 3D Printer. The PTFE caps with o-string rubber are fixed at the ends of the quartz glass tubes as shown in Figure 7 above. </a:t>
            </a:r>
          </a:p>
          <a:p>
            <a:pPr algn="ctr"/>
            <a:endParaRPr lang="en-GB" dirty="0"/>
          </a:p>
        </p:txBody>
      </p:sp>
      <p:sp>
        <p:nvSpPr>
          <p:cNvPr id="24" name="TextBox 23"/>
          <p:cNvSpPr txBox="1"/>
          <p:nvPr/>
        </p:nvSpPr>
        <p:spPr>
          <a:xfrm>
            <a:off x="18164323" y="25796750"/>
            <a:ext cx="9505056" cy="3170099"/>
          </a:xfrm>
          <a:prstGeom prst="rect">
            <a:avLst/>
          </a:prstGeom>
          <a:noFill/>
        </p:spPr>
        <p:txBody>
          <a:bodyPr wrap="square" rtlCol="0">
            <a:spAutoFit/>
          </a:bodyPr>
          <a:lstStyle/>
          <a:p>
            <a:r>
              <a:rPr lang="en-GB" sz="2000" dirty="0"/>
              <a:t>We presented a Dielectric Barrier Discharge reactor (DBD) assembled with novel caps fabricated using Fused Deposition Modelling (FDM) in a 3D printer.</a:t>
            </a:r>
          </a:p>
          <a:p>
            <a:r>
              <a:rPr lang="en-GB" sz="2000" dirty="0"/>
              <a:t>Material properties of Polytetrafluoroethylene (PTFE) were explored to establish its appropriateness for use in the reactor setup or yet as a practical material in the plasma reactions. The process verified that computer-aided design (CAD) can be used successfully to design DBD reactor components; whilst 3D printing by means of FDM using polytetrafluoroethylene can convert 3D models of CAD files into high-quality parts. Overall, these processes give emphasis to the advances and prospective utilisation of a combination of CAD and 3D technology in the assembly of a plasma dielectric barrier discharge (DBD) reactor.</a:t>
            </a:r>
          </a:p>
        </p:txBody>
      </p:sp>
      <p:sp>
        <p:nvSpPr>
          <p:cNvPr id="25" name="Rectangle 24"/>
          <p:cNvSpPr/>
          <p:nvPr/>
        </p:nvSpPr>
        <p:spPr>
          <a:xfrm>
            <a:off x="954411" y="31557390"/>
            <a:ext cx="28371152" cy="9937104"/>
          </a:xfrm>
          <a:prstGeom prst="rect">
            <a:avLst/>
          </a:prstGeom>
          <a:solidFill>
            <a:srgbClr val="FFFFCC"/>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26" name="Rectangle 25"/>
          <p:cNvSpPr/>
          <p:nvPr/>
        </p:nvSpPr>
        <p:spPr>
          <a:xfrm>
            <a:off x="954411" y="31485382"/>
            <a:ext cx="28299144" cy="864096"/>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REFERENCES</a:t>
            </a:r>
          </a:p>
        </p:txBody>
      </p:sp>
      <p:pic>
        <p:nvPicPr>
          <p:cNvPr id="23" name="Picture 2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6739" y="20396150"/>
            <a:ext cx="1944216" cy="1224136"/>
          </a:xfrm>
          <a:prstGeom prst="rect">
            <a:avLst/>
          </a:prstGeom>
          <a:noFill/>
          <a:ln>
            <a:noFill/>
          </a:ln>
        </p:spPr>
      </p:pic>
      <p:sp>
        <p:nvSpPr>
          <p:cNvPr id="27" name="TextBox 26"/>
          <p:cNvSpPr txBox="1"/>
          <p:nvPr/>
        </p:nvSpPr>
        <p:spPr>
          <a:xfrm>
            <a:off x="3186659" y="21798837"/>
            <a:ext cx="4536504" cy="1508105"/>
          </a:xfrm>
          <a:prstGeom prst="rect">
            <a:avLst/>
          </a:prstGeom>
          <a:noFill/>
        </p:spPr>
        <p:txBody>
          <a:bodyPr wrap="square" rtlCol="0">
            <a:spAutoFit/>
          </a:bodyPr>
          <a:lstStyle/>
          <a:p>
            <a:r>
              <a:rPr lang="en-GB" sz="1000" dirty="0"/>
              <a:t>Figure 2: Conceptual Cap Design using Solid Works Software</a:t>
            </a:r>
          </a:p>
          <a:p>
            <a:endParaRPr lang="en-GB" dirty="0"/>
          </a:p>
        </p:txBody>
      </p:sp>
      <p:pic>
        <p:nvPicPr>
          <p:cNvPr id="28" name="Picture 27"/>
          <p:cNvPicPr/>
          <p:nvPr/>
        </p:nvPicPr>
        <p:blipFill>
          <a:blip r:embed="rId4" cstate="print"/>
          <a:stretch>
            <a:fillRect/>
          </a:stretch>
        </p:blipFill>
        <p:spPr>
          <a:xfrm>
            <a:off x="8515251" y="20396150"/>
            <a:ext cx="2294246" cy="1305135"/>
          </a:xfrm>
          <a:prstGeom prst="rect">
            <a:avLst/>
          </a:prstGeom>
          <a:ln w="3175">
            <a:noFill/>
          </a:ln>
        </p:spPr>
      </p:pic>
      <p:sp>
        <p:nvSpPr>
          <p:cNvPr id="29" name="TextBox 28"/>
          <p:cNvSpPr txBox="1"/>
          <p:nvPr/>
        </p:nvSpPr>
        <p:spPr>
          <a:xfrm>
            <a:off x="8371235" y="21836310"/>
            <a:ext cx="2880320" cy="1692771"/>
          </a:xfrm>
          <a:prstGeom prst="rect">
            <a:avLst/>
          </a:prstGeom>
          <a:noFill/>
        </p:spPr>
        <p:txBody>
          <a:bodyPr wrap="square" rtlCol="0">
            <a:spAutoFit/>
          </a:bodyPr>
          <a:lstStyle/>
          <a:p>
            <a:r>
              <a:rPr lang="en-GB" sz="1100" dirty="0"/>
              <a:t>Figure 3: STL Electronic Profile for Polytetrafluoroethylene Caps</a:t>
            </a:r>
          </a:p>
          <a:p>
            <a:endParaRPr lang="en-GB" dirty="0"/>
          </a:p>
        </p:txBody>
      </p:sp>
      <p:pic>
        <p:nvPicPr>
          <p:cNvPr id="31" name="Picture 30" descr="C:\Users\forever86\Desktop\PSX_20200324_223151.jpg">
            <a:hlinkClick r:id="rId5"/>
          </p:cNvPr>
          <p:cNvPicPr/>
          <p:nvPr/>
        </p:nvPicPr>
        <p:blipFill>
          <a:blip r:embed="rId6" cstate="print"/>
          <a:srcRect/>
          <a:stretch>
            <a:fillRect/>
          </a:stretch>
        </p:blipFill>
        <p:spPr bwMode="auto">
          <a:xfrm rot="16200000">
            <a:off x="17937211" y="20191214"/>
            <a:ext cx="1524471" cy="1502294"/>
          </a:xfrm>
          <a:prstGeom prst="rect">
            <a:avLst/>
          </a:prstGeom>
          <a:noFill/>
          <a:ln w="9525">
            <a:noFill/>
            <a:miter lim="800000"/>
            <a:headEnd/>
            <a:tailEnd/>
          </a:ln>
        </p:spPr>
      </p:pic>
      <p:sp>
        <p:nvSpPr>
          <p:cNvPr id="32" name="TextBox 31"/>
          <p:cNvSpPr txBox="1"/>
          <p:nvPr/>
        </p:nvSpPr>
        <p:spPr>
          <a:xfrm>
            <a:off x="17948299" y="21836310"/>
            <a:ext cx="1512168" cy="1862048"/>
          </a:xfrm>
          <a:prstGeom prst="rect">
            <a:avLst/>
          </a:prstGeom>
          <a:noFill/>
        </p:spPr>
        <p:txBody>
          <a:bodyPr wrap="square" rtlCol="0">
            <a:spAutoFit/>
          </a:bodyPr>
          <a:lstStyle/>
          <a:p>
            <a:r>
              <a:rPr lang="en-GB" sz="1100" dirty="0"/>
              <a:t>Figure 5: 3D Printed Polytetrafluoroethylene Caps</a:t>
            </a:r>
          </a:p>
          <a:p>
            <a:endParaRPr lang="en-GB" dirty="0"/>
          </a:p>
        </p:txBody>
      </p:sp>
      <p:pic>
        <p:nvPicPr>
          <p:cNvPr id="33" name="Picture 32" descr="C:\Users\forever86\Desktop\FINAL REPORT\PSX_20200324_223343.jpg">
            <a:hlinkClick r:id="rId7"/>
          </p:cNvPr>
          <p:cNvPicPr/>
          <p:nvPr/>
        </p:nvPicPr>
        <p:blipFill>
          <a:blip r:embed="rId8" cstate="print"/>
          <a:srcRect/>
          <a:stretch>
            <a:fillRect/>
          </a:stretch>
        </p:blipFill>
        <p:spPr bwMode="auto">
          <a:xfrm>
            <a:off x="23564923" y="20180126"/>
            <a:ext cx="1789279" cy="1341959"/>
          </a:xfrm>
          <a:prstGeom prst="rect">
            <a:avLst/>
          </a:prstGeom>
          <a:noFill/>
          <a:ln w="3175">
            <a:solidFill>
              <a:schemeClr val="tx1"/>
            </a:solidFill>
            <a:miter lim="800000"/>
            <a:headEnd/>
            <a:tailEnd/>
          </a:ln>
        </p:spPr>
      </p:pic>
      <p:sp>
        <p:nvSpPr>
          <p:cNvPr id="34" name="TextBox 33"/>
          <p:cNvSpPr txBox="1"/>
          <p:nvPr/>
        </p:nvSpPr>
        <p:spPr>
          <a:xfrm>
            <a:off x="23780947" y="21692294"/>
            <a:ext cx="1440160" cy="1862048"/>
          </a:xfrm>
          <a:prstGeom prst="rect">
            <a:avLst/>
          </a:prstGeom>
          <a:noFill/>
        </p:spPr>
        <p:txBody>
          <a:bodyPr wrap="square" rtlCol="0">
            <a:spAutoFit/>
          </a:bodyPr>
          <a:lstStyle/>
          <a:p>
            <a:r>
              <a:rPr lang="en-GB" sz="1100" dirty="0"/>
              <a:t>Figure 7: Caps with O-string rubber fixed on Quartz tube</a:t>
            </a:r>
          </a:p>
          <a:p>
            <a:endParaRPr lang="en-GB" dirty="0"/>
          </a:p>
        </p:txBody>
      </p:sp>
      <p:pic>
        <p:nvPicPr>
          <p:cNvPr id="35" name="Picture 34"/>
          <p:cNvPicPr/>
          <p:nvPr/>
        </p:nvPicPr>
        <p:blipFill>
          <a:blip r:embed="rId9" cstate="print"/>
          <a:stretch>
            <a:fillRect/>
          </a:stretch>
        </p:blipFill>
        <p:spPr>
          <a:xfrm>
            <a:off x="6355011" y="28245023"/>
            <a:ext cx="3718844" cy="1944216"/>
          </a:xfrm>
          <a:prstGeom prst="rect">
            <a:avLst/>
          </a:prstGeom>
          <a:ln w="3175">
            <a:noFill/>
          </a:ln>
        </p:spPr>
      </p:pic>
      <p:sp>
        <p:nvSpPr>
          <p:cNvPr id="36" name="TextBox 35"/>
          <p:cNvSpPr txBox="1"/>
          <p:nvPr/>
        </p:nvSpPr>
        <p:spPr>
          <a:xfrm>
            <a:off x="6859067" y="30368675"/>
            <a:ext cx="3384376" cy="1692771"/>
          </a:xfrm>
          <a:prstGeom prst="rect">
            <a:avLst/>
          </a:prstGeom>
          <a:noFill/>
        </p:spPr>
        <p:txBody>
          <a:bodyPr wrap="square" rtlCol="0">
            <a:spAutoFit/>
          </a:bodyPr>
          <a:lstStyle/>
          <a:p>
            <a:r>
              <a:rPr lang="en-GB" sz="1100" dirty="0"/>
              <a:t>Figure 9: Coaxial Dielectric Barrier (DBD) reactor</a:t>
            </a:r>
          </a:p>
          <a:p>
            <a:r>
              <a:rPr lang="en-GB" sz="1100" dirty="0"/>
              <a:t> </a:t>
            </a:r>
          </a:p>
          <a:p>
            <a:endParaRPr lang="en-GB" dirty="0"/>
          </a:p>
        </p:txBody>
      </p:sp>
      <p:sp>
        <p:nvSpPr>
          <p:cNvPr id="37" name="TextBox 36"/>
          <p:cNvSpPr txBox="1"/>
          <p:nvPr/>
        </p:nvSpPr>
        <p:spPr>
          <a:xfrm>
            <a:off x="1242443" y="32781526"/>
            <a:ext cx="26714968" cy="8894743"/>
          </a:xfrm>
          <a:prstGeom prst="rect">
            <a:avLst/>
          </a:prstGeom>
          <a:noFill/>
        </p:spPr>
        <p:txBody>
          <a:bodyPr wrap="square" rtlCol="0">
            <a:spAutoFit/>
          </a:bodyPr>
          <a:lstStyle/>
          <a:p>
            <a:r>
              <a:rPr lang="en-US" sz="2000" dirty="0"/>
              <a:t>[1]R. Brandenburg, “Corrigendum: Dielectric barrier discharges: progress on plasma sources and on the understanding of regimes and single filaments (Plasma Sources Science and Technology (2017) 26 (053001) DOI: 10.1088/1361-6595/aa6426),” </a:t>
            </a:r>
            <a:r>
              <a:rPr lang="en-US" sz="2000" i="1" dirty="0"/>
              <a:t>Plasma Sources Sci. Technol.</a:t>
            </a:r>
            <a:r>
              <a:rPr lang="en-US" sz="2000" dirty="0"/>
              <a:t>, vol. 27, no. 7, 2018, </a:t>
            </a:r>
            <a:r>
              <a:rPr lang="en-US" sz="2000" dirty="0" err="1"/>
              <a:t>doi</a:t>
            </a:r>
            <a:r>
              <a:rPr lang="en-US" sz="2000" dirty="0"/>
              <a:t>: 10.1088/1361-6595/aaced9.</a:t>
            </a:r>
            <a:endParaRPr lang="en-GB" sz="2000" dirty="0"/>
          </a:p>
          <a:p>
            <a:r>
              <a:rPr lang="en-US" sz="2000" dirty="0"/>
              <a:t>[2]C. </a:t>
            </a:r>
            <a:r>
              <a:rPr lang="en-US" sz="2000" dirty="0" err="1"/>
              <a:t>Dichtl</a:t>
            </a:r>
            <a:r>
              <a:rPr lang="en-US" sz="2000" dirty="0"/>
              <a:t>, P. </a:t>
            </a:r>
            <a:r>
              <a:rPr lang="en-US" sz="2000" dirty="0" err="1"/>
              <a:t>Sippel</a:t>
            </a:r>
            <a:r>
              <a:rPr lang="en-US" sz="2000" dirty="0"/>
              <a:t>, and S. </a:t>
            </a:r>
            <a:r>
              <a:rPr lang="en-US" sz="2000" dirty="0" err="1"/>
              <a:t>Krohns</a:t>
            </a:r>
            <a:r>
              <a:rPr lang="en-US" sz="2000" dirty="0"/>
              <a:t>, “Dielectric Properties of 3D Printed </a:t>
            </a:r>
            <a:r>
              <a:rPr lang="en-US" sz="2000" dirty="0" err="1"/>
              <a:t>Polylactic</a:t>
            </a:r>
            <a:r>
              <a:rPr lang="en-US" sz="2000" dirty="0"/>
              <a:t> Acid,” </a:t>
            </a:r>
            <a:r>
              <a:rPr lang="en-US" sz="2000" i="1" dirty="0"/>
              <a:t>Adv. Mater. Sci. Eng.</a:t>
            </a:r>
            <a:r>
              <a:rPr lang="en-US" sz="2000" dirty="0"/>
              <a:t>, vol. 2017, 2017, </a:t>
            </a:r>
            <a:r>
              <a:rPr lang="en-US" sz="2000" dirty="0" err="1"/>
              <a:t>doi</a:t>
            </a:r>
            <a:r>
              <a:rPr lang="en-US" sz="2000" dirty="0"/>
              <a:t>: 10.1155/2017/6913835.</a:t>
            </a:r>
            <a:endParaRPr lang="en-GB" sz="2000" dirty="0"/>
          </a:p>
          <a:p>
            <a:r>
              <a:rPr lang="en-US" sz="2000" dirty="0"/>
              <a:t>[3]S. </a:t>
            </a:r>
            <a:r>
              <a:rPr lang="en-US" sz="2000" dirty="0" err="1"/>
              <a:t>Gadkari</a:t>
            </a:r>
            <a:r>
              <a:rPr lang="en-US" sz="2000" dirty="0"/>
              <a:t>, X. </a:t>
            </a:r>
            <a:r>
              <a:rPr lang="en-US" sz="2000" dirty="0" err="1"/>
              <a:t>Tu</a:t>
            </a:r>
            <a:r>
              <a:rPr lang="en-US" sz="2000" dirty="0"/>
              <a:t>, and S. </a:t>
            </a:r>
            <a:r>
              <a:rPr lang="en-US" sz="2000" dirty="0" err="1"/>
              <a:t>Gu</a:t>
            </a:r>
            <a:r>
              <a:rPr lang="en-US" sz="2000" dirty="0"/>
              <a:t>, “Fluid model for a partially packed dielectric barrier discharge plasma reactor,” </a:t>
            </a:r>
            <a:r>
              <a:rPr lang="en-US" sz="2000" i="1" dirty="0"/>
              <a:t>Phys. Plasmas</a:t>
            </a:r>
            <a:r>
              <a:rPr lang="en-US" sz="2000" dirty="0"/>
              <a:t>, vol. 24, no. 9, 2017, </a:t>
            </a:r>
            <a:r>
              <a:rPr lang="en-US" sz="2000" dirty="0" err="1"/>
              <a:t>doi</a:t>
            </a:r>
            <a:r>
              <a:rPr lang="en-US" sz="2000" dirty="0"/>
              <a:t>: 10.1063/1.5000523.</a:t>
            </a:r>
            <a:endParaRPr lang="en-GB" sz="2000" dirty="0"/>
          </a:p>
          <a:p>
            <a:r>
              <a:rPr lang="en-US" sz="2000" dirty="0"/>
              <a:t>[4]C. J. Liu, G. H. </a:t>
            </a:r>
            <a:r>
              <a:rPr lang="en-US" sz="2000" dirty="0" err="1"/>
              <a:t>Xu</a:t>
            </a:r>
            <a:r>
              <a:rPr lang="en-US" sz="2000" dirty="0"/>
              <a:t>, and T. Wang, “Non-thermal plasma approaches in CO2 utilization,” </a:t>
            </a:r>
            <a:r>
              <a:rPr lang="en-US" sz="2000" i="1" dirty="0"/>
              <a:t>Fuel Process. Technol.</a:t>
            </a:r>
            <a:r>
              <a:rPr lang="en-US" sz="2000" dirty="0"/>
              <a:t>, vol. 58, no. 2, pp. 119–134, 1999, </a:t>
            </a:r>
            <a:r>
              <a:rPr lang="en-US" sz="2000" dirty="0" err="1"/>
              <a:t>doi</a:t>
            </a:r>
            <a:r>
              <a:rPr lang="en-US" sz="2000" dirty="0"/>
              <a:t>: 10.1016/S0378-3820(98)00091-5.</a:t>
            </a:r>
            <a:endParaRPr lang="en-GB" sz="2000" dirty="0"/>
          </a:p>
          <a:p>
            <a:r>
              <a:rPr lang="en-US" sz="2000" dirty="0"/>
              <a:t>[5]H. H. </a:t>
            </a:r>
            <a:r>
              <a:rPr lang="en-US" sz="2000" dirty="0" err="1"/>
              <a:t>Nguven</a:t>
            </a:r>
            <a:r>
              <a:rPr lang="en-US" sz="2000" dirty="0"/>
              <a:t> and K. S. Kim, “CO2 reforming of CH4 by the combination of dielectric barrier discharge plasma and </a:t>
            </a:r>
            <a:r>
              <a:rPr lang="en-US" sz="2000" dirty="0" err="1"/>
              <a:t>zeolite</a:t>
            </a:r>
            <a:r>
              <a:rPr lang="en-US" sz="2000" dirty="0"/>
              <a:t> catalysts,” </a:t>
            </a:r>
            <a:r>
              <a:rPr lang="en-US" sz="2000" i="1" dirty="0"/>
              <a:t>Tech. Proc. 2014 NSTI </a:t>
            </a:r>
            <a:r>
              <a:rPr lang="en-US" sz="2000" i="1" dirty="0" err="1"/>
              <a:t>Nanotechnol</a:t>
            </a:r>
            <a:r>
              <a:rPr lang="en-US" sz="2000" i="1" dirty="0"/>
              <a:t>. Conf. Expo, NSTI-Nanotech 2014</a:t>
            </a:r>
            <a:r>
              <a:rPr lang="en-US" sz="2000" dirty="0"/>
              <a:t>, vol. 1, pp. 192–195, 2014.</a:t>
            </a:r>
            <a:endParaRPr lang="en-GB" sz="2000" dirty="0"/>
          </a:p>
          <a:p>
            <a:r>
              <a:rPr lang="en-US" sz="2000" dirty="0"/>
              <a:t>[6]N. Jiang, A. </a:t>
            </a:r>
            <a:r>
              <a:rPr lang="en-US" sz="2000" dirty="0" err="1"/>
              <a:t>Ji</a:t>
            </a:r>
            <a:r>
              <a:rPr lang="en-US" sz="2000" dirty="0"/>
              <a:t>, and Z. Cao, “Atmospheric pressure plasma jet: Effect of electrode configuration, discharge behavior, and its formation mechanism,” </a:t>
            </a:r>
            <a:r>
              <a:rPr lang="en-US" sz="2000" i="1" dirty="0"/>
              <a:t>J. Appl. Phys.</a:t>
            </a:r>
            <a:r>
              <a:rPr lang="en-US" sz="2000" dirty="0"/>
              <a:t>, 2009, </a:t>
            </a:r>
            <a:r>
              <a:rPr lang="en-US" sz="2000" dirty="0" err="1"/>
              <a:t>doi</a:t>
            </a:r>
            <a:r>
              <a:rPr lang="en-US" sz="2000" dirty="0"/>
              <a:t>: 10.1063/1.3159884.</a:t>
            </a:r>
            <a:endParaRPr lang="en-GB" sz="2000" dirty="0"/>
          </a:p>
          <a:p>
            <a:r>
              <a:rPr lang="en-US" sz="2000" dirty="0"/>
              <a:t>[7]N. Y. </a:t>
            </a:r>
            <a:r>
              <a:rPr lang="en-US" sz="2000" dirty="0" err="1"/>
              <a:t>Babaeva</a:t>
            </a:r>
            <a:r>
              <a:rPr lang="en-US" sz="2000" dirty="0"/>
              <a:t> and M. J. Kushner, “Interaction of multiple atmospheric-pressure micro-plasma jets in small arrays: He/O2 into humid air,” </a:t>
            </a:r>
            <a:r>
              <a:rPr lang="en-US" sz="2000" i="1" dirty="0"/>
              <a:t>Plasma Sources Sci. Technol.</a:t>
            </a:r>
            <a:r>
              <a:rPr lang="en-US" sz="2000" dirty="0"/>
              <a:t>, 2014, </a:t>
            </a:r>
            <a:r>
              <a:rPr lang="en-US" sz="2000" dirty="0" err="1"/>
              <a:t>doi</a:t>
            </a:r>
            <a:r>
              <a:rPr lang="en-US" sz="2000" dirty="0"/>
              <a:t>: 10.1088/0963-0252/23/1/015007.</a:t>
            </a:r>
            <a:endParaRPr lang="en-GB" sz="2000" dirty="0"/>
          </a:p>
          <a:p>
            <a:r>
              <a:rPr lang="en-US" sz="2000" dirty="0"/>
              <a:t>[8]I. A. </a:t>
            </a:r>
            <a:r>
              <a:rPr lang="en-US" sz="2000" dirty="0" err="1"/>
              <a:t>Shkurenkov</a:t>
            </a:r>
            <a:r>
              <a:rPr lang="en-US" sz="2000" dirty="0"/>
              <a:t>, Y. A. </a:t>
            </a:r>
            <a:r>
              <a:rPr lang="en-US" sz="2000" dirty="0" err="1"/>
              <a:t>Mankelevich</a:t>
            </a:r>
            <a:r>
              <a:rPr lang="en-US" sz="2000" dirty="0"/>
              <a:t>, and T. V. </a:t>
            </a:r>
            <a:r>
              <a:rPr lang="en-US" sz="2000" dirty="0" err="1"/>
              <a:t>Rakhimova</a:t>
            </a:r>
            <a:r>
              <a:rPr lang="en-US" sz="2000" dirty="0"/>
              <a:t>, “Two-dimensional simulation of an atmospheric-pressure RF DBD in a H 2: O2 mixture: Discharge structures and plasma chemistry,” </a:t>
            </a:r>
            <a:r>
              <a:rPr lang="en-US" sz="2000" i="1" dirty="0"/>
              <a:t>Plasma Sources Sci. Technol.</a:t>
            </a:r>
            <a:r>
              <a:rPr lang="en-US" sz="2000" dirty="0"/>
              <a:t>, 2013, </a:t>
            </a:r>
            <a:r>
              <a:rPr lang="en-US" sz="2000" dirty="0" err="1"/>
              <a:t>doi</a:t>
            </a:r>
            <a:r>
              <a:rPr lang="en-US" sz="2000" dirty="0"/>
              <a:t>: 10.1088/0963-0252/22/1/015021.</a:t>
            </a:r>
            <a:r>
              <a:rPr lang="en-GB" sz="2000" dirty="0"/>
              <a:t> </a:t>
            </a:r>
            <a:r>
              <a:rPr lang="en-US" sz="2000" i="1" dirty="0"/>
              <a:t>Non-Equilibrium Air Plasmas at Atmospheric Pressure</a:t>
            </a:r>
            <a:r>
              <a:rPr lang="en-US" sz="2000" dirty="0"/>
              <a:t>. 2004.</a:t>
            </a:r>
            <a:endParaRPr lang="en-GB" sz="2000" dirty="0"/>
          </a:p>
          <a:p>
            <a:r>
              <a:rPr lang="en-US" sz="2000" dirty="0"/>
              <a:t>[9]U. </a:t>
            </a:r>
            <a:r>
              <a:rPr lang="en-US" sz="2000" dirty="0" err="1"/>
              <a:t>Kogelschatz</a:t>
            </a:r>
            <a:r>
              <a:rPr lang="en-US" sz="2000" dirty="0"/>
              <a:t>, “Physics and applications of dielectric-barrier discharges,” </a:t>
            </a:r>
            <a:r>
              <a:rPr lang="en-US" sz="2000" i="1" dirty="0"/>
              <a:t>IEEE Int. Conf. Plasma Sci.</a:t>
            </a:r>
            <a:r>
              <a:rPr lang="en-US" sz="2000" dirty="0"/>
              <a:t>, 2000, </a:t>
            </a:r>
            <a:r>
              <a:rPr lang="en-US" sz="2000" dirty="0" err="1"/>
              <a:t>doi</a:t>
            </a:r>
            <a:r>
              <a:rPr lang="en-US" sz="2000" dirty="0"/>
              <a:t>: 10.1109/plasma.2000.854539.</a:t>
            </a:r>
            <a:endParaRPr lang="en-GB" sz="2000" dirty="0"/>
          </a:p>
          <a:p>
            <a:r>
              <a:rPr lang="en-US" sz="2000" dirty="0"/>
              <a:t>[11]H. S. </a:t>
            </a:r>
            <a:r>
              <a:rPr lang="en-US" sz="2000" dirty="0" err="1"/>
              <a:t>Salapare</a:t>
            </a:r>
            <a:r>
              <a:rPr lang="en-US" sz="2000" dirty="0"/>
              <a:t>, F. </a:t>
            </a:r>
            <a:r>
              <a:rPr lang="en-US" sz="2000" dirty="0" err="1"/>
              <a:t>Guittard</a:t>
            </a:r>
            <a:r>
              <a:rPr lang="en-US" sz="2000" dirty="0"/>
              <a:t>, X. </a:t>
            </a:r>
            <a:r>
              <a:rPr lang="en-US" sz="2000" dirty="0" err="1"/>
              <a:t>Noblin</a:t>
            </a:r>
            <a:r>
              <a:rPr lang="en-US" sz="2000" dirty="0"/>
              <a:t>, E. </a:t>
            </a:r>
            <a:r>
              <a:rPr lang="en-US" sz="2000" dirty="0" err="1"/>
              <a:t>Taffin</a:t>
            </a:r>
            <a:r>
              <a:rPr lang="en-US" sz="2000" dirty="0"/>
              <a:t> de Givenchy, F. </a:t>
            </a:r>
            <a:r>
              <a:rPr lang="en-US" sz="2000" dirty="0" err="1"/>
              <a:t>Celestini</a:t>
            </a:r>
            <a:r>
              <a:rPr lang="en-US" sz="2000" dirty="0"/>
              <a:t>, and H. J. Ramos, “Stability of the hydrophilic and </a:t>
            </a:r>
            <a:r>
              <a:rPr lang="en-US" sz="2000" dirty="0" err="1"/>
              <a:t>superhydrophobic</a:t>
            </a:r>
            <a:r>
              <a:rPr lang="en-US" sz="2000" dirty="0"/>
              <a:t> properties of oxygen plasma-treated poly(</a:t>
            </a:r>
            <a:r>
              <a:rPr lang="en-US" sz="2000" dirty="0" err="1"/>
              <a:t>tetrafluoroethylene</a:t>
            </a:r>
            <a:r>
              <a:rPr lang="en-US" sz="2000" dirty="0"/>
              <a:t>) surfaces,” </a:t>
            </a:r>
            <a:r>
              <a:rPr lang="en-US" sz="2000" i="1" dirty="0"/>
              <a:t>J. Colloid Interface Sci.</a:t>
            </a:r>
            <a:r>
              <a:rPr lang="en-US" sz="2000" dirty="0"/>
              <a:t>, 2013, </a:t>
            </a:r>
            <a:r>
              <a:rPr lang="en-US" sz="2000" dirty="0" err="1"/>
              <a:t>doi</a:t>
            </a:r>
            <a:r>
              <a:rPr lang="en-US" sz="2000" dirty="0"/>
              <a:t>: 10.1016/j.jcis.2012.12.072.</a:t>
            </a:r>
            <a:endParaRPr lang="en-GB" sz="2000" dirty="0"/>
          </a:p>
          <a:p>
            <a:r>
              <a:rPr lang="en-US" sz="2000" dirty="0"/>
              <a:t>[12]L. Zhang, “Journal Draft,” vol. 149. pp. 962–975, 2018, </a:t>
            </a:r>
            <a:r>
              <a:rPr lang="en-US" sz="2000" dirty="0" err="1"/>
              <a:t>doi</a:t>
            </a:r>
            <a:r>
              <a:rPr lang="en-US" sz="2000" dirty="0"/>
              <a:t>: 10.1016/j.agrformet.2008.12.001.</a:t>
            </a:r>
            <a:endParaRPr lang="en-GB" sz="2000" dirty="0"/>
          </a:p>
          <a:p>
            <a:r>
              <a:rPr lang="en-US" sz="2000" dirty="0"/>
              <a:t>[13]M. J. van </a:t>
            </a:r>
            <a:r>
              <a:rPr lang="en-US" sz="2000" dirty="0" err="1"/>
              <a:t>der</a:t>
            </a:r>
            <a:r>
              <a:rPr lang="en-US" sz="2000" dirty="0"/>
              <a:t> </a:t>
            </a:r>
            <a:r>
              <a:rPr lang="en-US" sz="2000" dirty="0" err="1"/>
              <a:t>Burgt</a:t>
            </a:r>
            <a:r>
              <a:rPr lang="en-US" sz="2000" dirty="0"/>
              <a:t>, J. Cantle, and V. K. </a:t>
            </a:r>
            <a:r>
              <a:rPr lang="en-US" sz="2000" dirty="0" err="1"/>
              <a:t>Boutkan</a:t>
            </a:r>
            <a:r>
              <a:rPr lang="en-US" sz="2000" dirty="0"/>
              <a:t>, “Carbon dioxide disposal from coal-based IGCC’s in depleted gas fields,” </a:t>
            </a:r>
            <a:r>
              <a:rPr lang="en-US" sz="2000" i="1" dirty="0"/>
              <a:t>Energy </a:t>
            </a:r>
            <a:r>
              <a:rPr lang="en-US" sz="2000" i="1" dirty="0" err="1"/>
              <a:t>Convers</a:t>
            </a:r>
            <a:r>
              <a:rPr lang="en-US" sz="2000" i="1" dirty="0"/>
              <a:t>. </a:t>
            </a:r>
            <a:r>
              <a:rPr lang="en-US" sz="2000" i="1" dirty="0" err="1"/>
              <a:t>Manag</a:t>
            </a:r>
            <a:r>
              <a:rPr lang="en-US" sz="2000" i="1" dirty="0"/>
              <a:t>.</a:t>
            </a:r>
            <a:r>
              <a:rPr lang="en-US" sz="2000" dirty="0"/>
              <a:t>, vol. 33, no. 5–8, pp. 603–610, 1992, </a:t>
            </a:r>
            <a:r>
              <a:rPr lang="en-US" sz="2000" dirty="0" err="1"/>
              <a:t>doi</a:t>
            </a:r>
            <a:r>
              <a:rPr lang="en-US" sz="2000" dirty="0"/>
              <a:t>: 10.1016/0196-8904(92)90062-2.</a:t>
            </a:r>
            <a:endParaRPr lang="en-GB" sz="2000" dirty="0"/>
          </a:p>
          <a:p>
            <a:r>
              <a:rPr lang="en-US" sz="2000" dirty="0"/>
              <a:t>[14]T. Jacobs, R. </a:t>
            </a:r>
            <a:r>
              <a:rPr lang="en-US" sz="2000" dirty="0" err="1"/>
              <a:t>Morent</a:t>
            </a:r>
            <a:r>
              <a:rPr lang="en-US" sz="2000" dirty="0"/>
              <a:t>, N. De </a:t>
            </a:r>
            <a:r>
              <a:rPr lang="en-US" sz="2000" dirty="0" err="1"/>
              <a:t>Geyter</a:t>
            </a:r>
            <a:r>
              <a:rPr lang="en-US" sz="2000" dirty="0"/>
              <a:t>, P. </a:t>
            </a:r>
            <a:r>
              <a:rPr lang="en-US" sz="2000" dirty="0" err="1"/>
              <a:t>Dubruel</a:t>
            </a:r>
            <a:r>
              <a:rPr lang="en-US" sz="2000" dirty="0"/>
              <a:t>, and C. Leys, “Plasma surface modification of biomedical polymers: Influence on cell-material interaction,” </a:t>
            </a:r>
            <a:r>
              <a:rPr lang="en-US" sz="2000" i="1" dirty="0"/>
              <a:t>Plasma Chemistry and Plasma Processing</a:t>
            </a:r>
            <a:r>
              <a:rPr lang="en-US" sz="2000" dirty="0"/>
              <a:t>. 2012, </a:t>
            </a:r>
            <a:r>
              <a:rPr lang="en-US" sz="2000" dirty="0" err="1"/>
              <a:t>doi</a:t>
            </a:r>
            <a:r>
              <a:rPr lang="en-US" sz="2000" dirty="0"/>
              <a:t>: 10.1007/s11090-012-9394-8.</a:t>
            </a:r>
            <a:endParaRPr lang="en-GB" sz="2000" dirty="0"/>
          </a:p>
          <a:p>
            <a:r>
              <a:rPr lang="en-US" sz="2000" dirty="0"/>
              <a:t>[15]O. S. </a:t>
            </a:r>
            <a:r>
              <a:rPr lang="en-US" sz="2000" dirty="0" err="1"/>
              <a:t>Carneiro</a:t>
            </a:r>
            <a:r>
              <a:rPr lang="en-US" sz="2000" dirty="0"/>
              <a:t>, A. F. Silva, and R. Gomes, “Fused deposition modeling with polypropylene,” </a:t>
            </a:r>
            <a:r>
              <a:rPr lang="en-US" sz="2000" i="1" dirty="0"/>
              <a:t>Mater. Des.</a:t>
            </a:r>
            <a:r>
              <a:rPr lang="en-US" sz="2000" dirty="0"/>
              <a:t>, 2015, </a:t>
            </a:r>
            <a:r>
              <a:rPr lang="en-US" sz="2000" dirty="0" err="1"/>
              <a:t>doi</a:t>
            </a:r>
            <a:r>
              <a:rPr lang="en-US" sz="2000" dirty="0"/>
              <a:t>: 10.1016/j.matdes.2015.06.053.</a:t>
            </a:r>
            <a:endParaRPr lang="en-GB" sz="2000" dirty="0"/>
          </a:p>
          <a:p>
            <a:r>
              <a:rPr lang="en-US" sz="2000" dirty="0"/>
              <a:t>[16]S. H. </a:t>
            </a:r>
            <a:r>
              <a:rPr lang="en-US" sz="2000" dirty="0" err="1"/>
              <a:t>Ahn</a:t>
            </a:r>
            <a:r>
              <a:rPr lang="en-US" sz="2000" dirty="0"/>
              <a:t>, M. Montero, D. Odell, S. Roundy, and P. K. Wright, “Anisotropic material properties of fused deposition modeling ABS,” </a:t>
            </a:r>
            <a:r>
              <a:rPr lang="en-US" sz="2000" i="1" dirty="0"/>
              <a:t>Rapid </a:t>
            </a:r>
            <a:r>
              <a:rPr lang="en-US" sz="2000" i="1" dirty="0" err="1"/>
              <a:t>Prototyp</a:t>
            </a:r>
            <a:r>
              <a:rPr lang="en-US" sz="2000" i="1" dirty="0"/>
              <a:t>. J.</a:t>
            </a:r>
            <a:r>
              <a:rPr lang="en-US" sz="2000" dirty="0"/>
              <a:t>, 2002, </a:t>
            </a:r>
            <a:r>
              <a:rPr lang="en-US" sz="2000" dirty="0" err="1"/>
              <a:t>doi</a:t>
            </a:r>
            <a:r>
              <a:rPr lang="en-US" sz="2000" dirty="0"/>
              <a:t>: 10.1108/13552540210441166.</a:t>
            </a:r>
            <a:endParaRPr lang="en-GB" sz="2000" dirty="0"/>
          </a:p>
          <a:p>
            <a:r>
              <a:rPr lang="en-US" sz="2000" dirty="0"/>
              <a:t>[17]M. D. </a:t>
            </a:r>
            <a:r>
              <a:rPr lang="en-US" sz="2000" dirty="0" err="1"/>
              <a:t>Symes</a:t>
            </a:r>
            <a:r>
              <a:rPr lang="en-US" sz="2000" dirty="0"/>
              <a:t> </a:t>
            </a:r>
            <a:r>
              <a:rPr lang="en-US" sz="2000" i="1" dirty="0"/>
              <a:t>et al.</a:t>
            </a:r>
            <a:r>
              <a:rPr lang="en-US" sz="2000" dirty="0"/>
              <a:t>, “Integrated 3D-printed </a:t>
            </a:r>
            <a:r>
              <a:rPr lang="en-US" sz="2000" dirty="0" err="1"/>
              <a:t>reactionware</a:t>
            </a:r>
            <a:r>
              <a:rPr lang="en-US" sz="2000" dirty="0"/>
              <a:t> for chemical synthesis and analysis,” </a:t>
            </a:r>
            <a:r>
              <a:rPr lang="en-US" sz="2000" i="1" dirty="0"/>
              <a:t>Nat. Chem.</a:t>
            </a:r>
            <a:r>
              <a:rPr lang="en-US" sz="2000" dirty="0"/>
              <a:t>, 2012, </a:t>
            </a:r>
            <a:r>
              <a:rPr lang="en-US" sz="2000" dirty="0" err="1"/>
              <a:t>doi</a:t>
            </a:r>
            <a:r>
              <a:rPr lang="en-US" sz="2000" dirty="0"/>
              <a:t>: 10.1038/nchem.1313.</a:t>
            </a:r>
            <a:endParaRPr lang="en-GB" sz="2000" dirty="0"/>
          </a:p>
          <a:p>
            <a:r>
              <a:rPr lang="en-US" sz="2000" dirty="0"/>
              <a:t>[18]C. Zhang, B. </a:t>
            </a:r>
            <a:r>
              <a:rPr lang="en-US" sz="2000" dirty="0" err="1"/>
              <a:t>Wijnen</a:t>
            </a:r>
            <a:r>
              <a:rPr lang="en-US" sz="2000" dirty="0"/>
              <a:t>, and J. M. Pearce, “Open-Source 3-D Platform for Low-Cost Scientific Instrument Ecosystem,” </a:t>
            </a:r>
            <a:r>
              <a:rPr lang="en-US" sz="2000" i="1" dirty="0"/>
              <a:t>J. Lab. </a:t>
            </a:r>
            <a:r>
              <a:rPr lang="en-US" sz="2000" i="1" dirty="0" err="1"/>
              <a:t>Autom</a:t>
            </a:r>
            <a:r>
              <a:rPr lang="en-US" sz="2000" i="1" dirty="0"/>
              <a:t>.</a:t>
            </a:r>
            <a:r>
              <a:rPr lang="en-US" sz="2000" dirty="0"/>
              <a:t>, 2016, </a:t>
            </a:r>
            <a:r>
              <a:rPr lang="en-US" sz="2000" dirty="0" err="1"/>
              <a:t>doi</a:t>
            </a:r>
            <a:r>
              <a:rPr lang="en-US" sz="2000" dirty="0"/>
              <a:t>: 10.1177/2211068215624406.</a:t>
            </a:r>
            <a:endParaRPr lang="en-GB" sz="2000" dirty="0"/>
          </a:p>
          <a:p>
            <a:r>
              <a:rPr lang="en-US" sz="2000" dirty="0"/>
              <a:t>[19]S. Kanazawa, K. </a:t>
            </a:r>
            <a:r>
              <a:rPr lang="en-US" sz="2000" dirty="0" err="1"/>
              <a:t>Eto</a:t>
            </a:r>
            <a:r>
              <a:rPr lang="en-US" sz="2000" dirty="0"/>
              <a:t>, W. </a:t>
            </a:r>
            <a:r>
              <a:rPr lang="en-US" sz="2000" dirty="0" err="1"/>
              <a:t>Imagawa</a:t>
            </a:r>
            <a:r>
              <a:rPr lang="en-US" sz="2000" dirty="0"/>
              <a:t>, S. </a:t>
            </a:r>
            <a:r>
              <a:rPr lang="en-US" sz="2000" dirty="0" err="1"/>
              <a:t>Akamine</a:t>
            </a:r>
            <a:r>
              <a:rPr lang="en-US" sz="2000" dirty="0"/>
              <a:t>, and R. </a:t>
            </a:r>
            <a:r>
              <a:rPr lang="en-US" sz="2000" dirty="0" err="1"/>
              <a:t>Ichiki</a:t>
            </a:r>
            <a:r>
              <a:rPr lang="en-US" sz="2000" dirty="0"/>
              <a:t>, “3D-Printed Atmospheric-Pressure Plasma Reactors,” </a:t>
            </a:r>
            <a:r>
              <a:rPr lang="en-US" sz="2000" i="1" dirty="0"/>
              <a:t>Int. J. Plasma Environ. Sci. Technol.</a:t>
            </a:r>
            <a:r>
              <a:rPr lang="en-US" sz="2000" dirty="0"/>
              <a:t>, vol. 9, no. 2, pp. 103–106, 2015.</a:t>
            </a:r>
            <a:endParaRPr lang="en-GB" sz="2000" dirty="0"/>
          </a:p>
          <a:p>
            <a:r>
              <a:rPr lang="en-US" sz="2000" dirty="0"/>
              <a:t>[20]S. C. </a:t>
            </a:r>
            <a:r>
              <a:rPr lang="en-US" sz="2000" dirty="0" err="1"/>
              <a:t>Ligon</a:t>
            </a:r>
            <a:r>
              <a:rPr lang="en-US" sz="2000" dirty="0"/>
              <a:t>, R. </a:t>
            </a:r>
            <a:r>
              <a:rPr lang="en-US" sz="2000" dirty="0" err="1"/>
              <a:t>Liska</a:t>
            </a:r>
            <a:r>
              <a:rPr lang="en-US" sz="2000" dirty="0"/>
              <a:t>, J. </a:t>
            </a:r>
            <a:r>
              <a:rPr lang="en-US" sz="2000" dirty="0" err="1"/>
              <a:t>Stampfl</a:t>
            </a:r>
            <a:r>
              <a:rPr lang="en-US" sz="2000" dirty="0"/>
              <a:t>, M. </a:t>
            </a:r>
            <a:r>
              <a:rPr lang="en-US" sz="2000" dirty="0" err="1"/>
              <a:t>Gurr</a:t>
            </a:r>
            <a:r>
              <a:rPr lang="en-US" sz="2000" dirty="0"/>
              <a:t>, and R. </a:t>
            </a:r>
            <a:r>
              <a:rPr lang="en-US" sz="2000" dirty="0" err="1"/>
              <a:t>Mülhaupt</a:t>
            </a:r>
            <a:r>
              <a:rPr lang="en-US" sz="2000" dirty="0"/>
              <a:t>, “Polymers for 3D Printing and Customized Additive Manufacturing,” </a:t>
            </a:r>
            <a:r>
              <a:rPr lang="en-US" sz="2000" i="1" dirty="0"/>
              <a:t>Chem. Rev.</a:t>
            </a:r>
            <a:r>
              <a:rPr lang="en-US" sz="2000" dirty="0"/>
              <a:t>, vol. 117, no. 15, pp. 10212–10290, 2017, </a:t>
            </a:r>
            <a:r>
              <a:rPr lang="en-US" sz="2000" dirty="0" err="1"/>
              <a:t>doi</a:t>
            </a:r>
            <a:r>
              <a:rPr lang="en-US" sz="2000" dirty="0"/>
              <a:t>: 10.1021/acs.chemrev.7b00074.</a:t>
            </a:r>
            <a:endParaRPr lang="en-GB" sz="2000" dirty="0"/>
          </a:p>
          <a:p>
            <a:r>
              <a:rPr lang="en-US" sz="2000" dirty="0"/>
              <a:t>[21]R. </a:t>
            </a:r>
            <a:r>
              <a:rPr lang="en-US" sz="2000" dirty="0" err="1"/>
              <a:t>Gusmão</a:t>
            </a:r>
            <a:r>
              <a:rPr lang="en-US" sz="2000" dirty="0"/>
              <a:t>, M. P. Browne, Z. </a:t>
            </a:r>
            <a:r>
              <a:rPr lang="en-US" sz="2000" dirty="0" err="1"/>
              <a:t>Sofer</a:t>
            </a:r>
            <a:r>
              <a:rPr lang="en-US" sz="2000" dirty="0"/>
              <a:t>, and M. </a:t>
            </a:r>
            <a:r>
              <a:rPr lang="en-US" sz="2000" dirty="0" err="1"/>
              <a:t>Pumera</a:t>
            </a:r>
            <a:r>
              <a:rPr lang="en-US" sz="2000" dirty="0"/>
              <a:t>, “The capacitance and electron transfer of 3D-printed </a:t>
            </a:r>
            <a:r>
              <a:rPr lang="en-US" sz="2000" dirty="0" err="1"/>
              <a:t>graphene</a:t>
            </a:r>
            <a:r>
              <a:rPr lang="en-US" sz="2000" dirty="0"/>
              <a:t> electrodes are dramatically influenced by the type of solvent used for pre-treatment,” </a:t>
            </a:r>
            <a:r>
              <a:rPr lang="en-US" sz="2000" i="1" dirty="0" err="1"/>
              <a:t>Electrochem</a:t>
            </a:r>
            <a:r>
              <a:rPr lang="en-US" sz="2000" i="1" dirty="0"/>
              <a:t>. </a:t>
            </a:r>
            <a:r>
              <a:rPr lang="en-US" sz="2000" i="1" dirty="0" err="1"/>
              <a:t>commun</a:t>
            </a:r>
            <a:r>
              <a:rPr lang="en-US" sz="2000" i="1" dirty="0"/>
              <a:t>.</a:t>
            </a:r>
            <a:r>
              <a:rPr lang="en-US" sz="2000" dirty="0"/>
              <a:t>, vol. 102, no. March, pp. 83–88, 2019, </a:t>
            </a:r>
            <a:r>
              <a:rPr lang="en-US" sz="2000" dirty="0" err="1"/>
              <a:t>doi</a:t>
            </a:r>
            <a:r>
              <a:rPr lang="en-US" sz="2000" dirty="0"/>
              <a:t>: 10.1016/j.elecom.2019.04.004.</a:t>
            </a:r>
            <a:endParaRPr lang="en-GB" sz="2000" dirty="0"/>
          </a:p>
          <a:p>
            <a:r>
              <a:rPr lang="en-US" sz="2000" dirty="0"/>
              <a:t>[22]R. Brandenburg, “Dielectric barrier discharges: Progress on plasma sources and on the understanding of regimes and single filaments,” </a:t>
            </a:r>
            <a:r>
              <a:rPr lang="en-US" sz="2000" i="1" dirty="0"/>
              <a:t>Plasma Sources Sci. Technol.</a:t>
            </a:r>
            <a:r>
              <a:rPr lang="en-US" sz="2000" dirty="0"/>
              <a:t>, vol. 26, no. 5, p. 53001, 2017, </a:t>
            </a:r>
            <a:r>
              <a:rPr lang="en-US" sz="2000" dirty="0" err="1"/>
              <a:t>doi</a:t>
            </a:r>
            <a:r>
              <a:rPr lang="en-US" sz="2000" dirty="0"/>
              <a:t>: 10.1088/1361-6595/aa6426.</a:t>
            </a:r>
            <a:endParaRPr lang="en-GB" sz="2000" dirty="0"/>
          </a:p>
          <a:p>
            <a:r>
              <a:rPr lang="en-US" sz="2000" dirty="0"/>
              <a:t>[23]W. Siemens, “</a:t>
            </a:r>
            <a:r>
              <a:rPr lang="en-US" sz="2000" dirty="0" err="1"/>
              <a:t>Ueber</a:t>
            </a:r>
            <a:r>
              <a:rPr lang="en-US" sz="2000" dirty="0"/>
              <a:t> die </a:t>
            </a:r>
            <a:r>
              <a:rPr lang="en-US" sz="2000" dirty="0" err="1"/>
              <a:t>elektrostatische</a:t>
            </a:r>
            <a:r>
              <a:rPr lang="en-US" sz="2000" dirty="0"/>
              <a:t> Induction und die </a:t>
            </a:r>
            <a:r>
              <a:rPr lang="en-US" sz="2000" dirty="0" err="1"/>
              <a:t>Verzögerung</a:t>
            </a:r>
            <a:r>
              <a:rPr lang="en-US" sz="2000" dirty="0"/>
              <a:t> des </a:t>
            </a:r>
            <a:r>
              <a:rPr lang="en-US" sz="2000" dirty="0" err="1"/>
              <a:t>Stroms</a:t>
            </a:r>
            <a:r>
              <a:rPr lang="en-US" sz="2000" dirty="0"/>
              <a:t> in </a:t>
            </a:r>
            <a:r>
              <a:rPr lang="en-US" sz="2000" dirty="0" err="1"/>
              <a:t>Flaschendrähten</a:t>
            </a:r>
            <a:r>
              <a:rPr lang="en-US" sz="2000" dirty="0"/>
              <a:t>,” </a:t>
            </a:r>
            <a:r>
              <a:rPr lang="en-US" sz="2000" i="1" dirty="0"/>
              <a:t>Ann. Phys.</a:t>
            </a:r>
            <a:r>
              <a:rPr lang="en-US" sz="2000" dirty="0"/>
              <a:t>, 1857, </a:t>
            </a:r>
            <a:r>
              <a:rPr lang="en-US" sz="2000" dirty="0" err="1"/>
              <a:t>doi</a:t>
            </a:r>
            <a:r>
              <a:rPr lang="en-US" sz="2000" dirty="0"/>
              <a:t>: 10.1002/andp.18571780905.</a:t>
            </a:r>
            <a:endParaRPr lang="en-GB" sz="2000" dirty="0"/>
          </a:p>
          <a:p>
            <a:r>
              <a:rPr lang="en-US" sz="2000" dirty="0"/>
              <a:t>[24]Y. </a:t>
            </a:r>
            <a:r>
              <a:rPr lang="en-US" sz="2000" dirty="0" err="1"/>
              <a:t>Awatsu</a:t>
            </a:r>
            <a:r>
              <a:rPr lang="en-US" sz="2000" dirty="0"/>
              <a:t>, M. Kuroda, and Y. Shibuya, “A Ceramic-Based </a:t>
            </a:r>
            <a:r>
              <a:rPr lang="en-US" sz="2000" dirty="0" err="1"/>
              <a:t>Ozonizer</a:t>
            </a:r>
            <a:r>
              <a:rPr lang="en-US" sz="2000" dirty="0"/>
              <a:t> Using High-Frequency Discharge,” </a:t>
            </a:r>
            <a:r>
              <a:rPr lang="en-US" sz="2000" i="1" dirty="0"/>
              <a:t>IEEE Trans. Ind. Appl.</a:t>
            </a:r>
            <a:r>
              <a:rPr lang="en-US" sz="2000" dirty="0"/>
              <a:t>, 1988, </a:t>
            </a:r>
            <a:r>
              <a:rPr lang="en-US" sz="2000" dirty="0" err="1"/>
              <a:t>doi</a:t>
            </a:r>
            <a:r>
              <a:rPr lang="en-US" sz="2000" dirty="0"/>
              <a:t>: 10.1109/28.2860.</a:t>
            </a:r>
            <a:endParaRPr lang="en-GB" sz="2000" dirty="0"/>
          </a:p>
          <a:p>
            <a:r>
              <a:rPr lang="en-US" sz="2000" dirty="0"/>
              <a:t>[25]B. </a:t>
            </a:r>
            <a:r>
              <a:rPr lang="en-US" sz="2000" dirty="0" err="1"/>
              <a:t>Eliasson</a:t>
            </a:r>
            <a:r>
              <a:rPr lang="en-US" sz="2000" dirty="0"/>
              <a:t> and U. </a:t>
            </a:r>
            <a:r>
              <a:rPr lang="en-US" sz="2000" dirty="0" err="1"/>
              <a:t>Kogelschatz</a:t>
            </a:r>
            <a:r>
              <a:rPr lang="en-US" sz="2000" dirty="0"/>
              <a:t>, “</a:t>
            </a:r>
            <a:r>
              <a:rPr lang="en-US" sz="2000" dirty="0" err="1"/>
              <a:t>Nonequilibrium</a:t>
            </a:r>
            <a:r>
              <a:rPr lang="en-US" sz="2000" dirty="0"/>
              <a:t> Volume Plasma Chemical Processing,” </a:t>
            </a:r>
            <a:r>
              <a:rPr lang="en-US" sz="2000" i="1" dirty="0"/>
              <a:t>IEEE Trans. Plasma Sci.</a:t>
            </a:r>
            <a:r>
              <a:rPr lang="en-US" sz="2000" dirty="0"/>
              <a:t>, 1991, </a:t>
            </a:r>
            <a:r>
              <a:rPr lang="en-US" sz="2000" dirty="0" err="1"/>
              <a:t>doi</a:t>
            </a:r>
            <a:r>
              <a:rPr lang="en-US" sz="2000" dirty="0"/>
              <a:t>: 10.1109/27.125031.</a:t>
            </a:r>
            <a:endParaRPr lang="en-GB" sz="2000" dirty="0"/>
          </a:p>
          <a:p>
            <a:endParaRPr lang="en-GB" sz="1200" dirty="0"/>
          </a:p>
        </p:txBody>
      </p:sp>
      <p:pic>
        <p:nvPicPr>
          <p:cNvPr id="38" name="Picture 37" descr="C:\Users\forever86\Desktop\FINAL REPORT\PSX_20200324_223343.jpg">
            <a:hlinkClick r:id="rId7"/>
          </p:cNvPr>
          <p:cNvPicPr/>
          <p:nvPr/>
        </p:nvPicPr>
        <p:blipFill>
          <a:blip r:embed="rId8" cstate="print"/>
          <a:srcRect/>
          <a:stretch>
            <a:fillRect/>
          </a:stretch>
        </p:blipFill>
        <p:spPr bwMode="auto">
          <a:xfrm>
            <a:off x="12547699" y="28703263"/>
            <a:ext cx="1789279" cy="1341959"/>
          </a:xfrm>
          <a:prstGeom prst="rect">
            <a:avLst/>
          </a:prstGeom>
          <a:noFill/>
          <a:ln w="3175">
            <a:solidFill>
              <a:schemeClr val="tx1"/>
            </a:solidFill>
            <a:miter lim="800000"/>
            <a:headEnd/>
            <a:tailEnd/>
          </a:ln>
        </p:spPr>
      </p:pic>
      <p:pic>
        <p:nvPicPr>
          <p:cNvPr id="39" name="Picture 38" descr="C:\Users\forever86\Desktop\PSX_20200324_223301.jpg">
            <a:hlinkClick r:id="rId7"/>
          </p:cNvPr>
          <p:cNvPicPr/>
          <p:nvPr/>
        </p:nvPicPr>
        <p:blipFill>
          <a:blip r:embed="rId10" cstate="print"/>
          <a:srcRect/>
          <a:stretch>
            <a:fillRect/>
          </a:stretch>
        </p:blipFill>
        <p:spPr bwMode="auto">
          <a:xfrm rot="10800000">
            <a:off x="2826619" y="28613566"/>
            <a:ext cx="1700568" cy="1575672"/>
          </a:xfrm>
          <a:prstGeom prst="rect">
            <a:avLst/>
          </a:prstGeom>
          <a:noFill/>
          <a:ln w="3175">
            <a:solidFill>
              <a:schemeClr val="tx1"/>
            </a:solidFill>
            <a:miter lim="800000"/>
            <a:headEnd/>
            <a:tailEnd/>
          </a:ln>
        </p:spPr>
      </p:pic>
      <p:sp>
        <p:nvSpPr>
          <p:cNvPr id="40" name="TextBox 39"/>
          <p:cNvSpPr txBox="1"/>
          <p:nvPr/>
        </p:nvSpPr>
        <p:spPr>
          <a:xfrm>
            <a:off x="1386459" y="18379927"/>
            <a:ext cx="25922880" cy="1908215"/>
          </a:xfrm>
          <a:prstGeom prst="rect">
            <a:avLst/>
          </a:prstGeom>
          <a:noFill/>
        </p:spPr>
        <p:txBody>
          <a:bodyPr wrap="square" rtlCol="0">
            <a:spAutoFit/>
          </a:bodyPr>
          <a:lstStyle/>
          <a:p>
            <a:r>
              <a:rPr lang="en-GB" sz="1800" dirty="0"/>
              <a:t>After designing the caps via solid-works, the frame is prepared for printing via the Fused Deposition Modelling (FDM) 3D printer dimension SST 1200ES shown in Figure 4. The main and supporting design material is inserted in their respective cartridges, the print tray is the loaded into the design chamber and subsequently, the printer is switched on. The electronic profile was then loaded into the control software of the 3D printer. Once this is loaded, the size and orientation are configured and added to a print job for printing. </a:t>
            </a:r>
          </a:p>
          <a:p>
            <a:endParaRPr lang="en-GB" dirty="0"/>
          </a:p>
        </p:txBody>
      </p:sp>
      <p:pic>
        <p:nvPicPr>
          <p:cNvPr id="41" name="Picture 40"/>
          <p:cNvPicPr/>
          <p:nvPr/>
        </p:nvPicPr>
        <p:blipFill>
          <a:blip r:embed="rId11" cstate="print"/>
          <a:stretch>
            <a:fillRect/>
          </a:stretch>
        </p:blipFill>
        <p:spPr>
          <a:xfrm>
            <a:off x="12907739" y="19892094"/>
            <a:ext cx="2768148" cy="2082949"/>
          </a:xfrm>
          <a:prstGeom prst="rect">
            <a:avLst/>
          </a:prstGeom>
          <a:ln w="6350">
            <a:solidFill>
              <a:schemeClr val="bg1"/>
            </a:solidFill>
          </a:ln>
        </p:spPr>
      </p:pic>
      <p:sp>
        <p:nvSpPr>
          <p:cNvPr id="42" name="TextBox 41"/>
          <p:cNvSpPr txBox="1"/>
          <p:nvPr/>
        </p:nvSpPr>
        <p:spPr>
          <a:xfrm>
            <a:off x="12860034" y="22025619"/>
            <a:ext cx="2808312" cy="1538883"/>
          </a:xfrm>
          <a:prstGeom prst="rect">
            <a:avLst/>
          </a:prstGeom>
          <a:noFill/>
        </p:spPr>
        <p:txBody>
          <a:bodyPr wrap="square" rtlCol="0">
            <a:spAutoFit/>
          </a:bodyPr>
          <a:lstStyle/>
          <a:p>
            <a:r>
              <a:rPr lang="en-GB" sz="1200" dirty="0"/>
              <a:t>Figure 4: 3D printer dimension SST 1200ES</a:t>
            </a:r>
          </a:p>
          <a:p>
            <a:endParaRPr lang="en-GB" dirty="0"/>
          </a:p>
        </p:txBody>
      </p:sp>
      <p:sp>
        <p:nvSpPr>
          <p:cNvPr id="43" name="TextBox 42"/>
          <p:cNvSpPr txBox="1"/>
          <p:nvPr/>
        </p:nvSpPr>
        <p:spPr>
          <a:xfrm>
            <a:off x="1746499" y="7146678"/>
            <a:ext cx="12961439" cy="6247864"/>
          </a:xfrm>
          <a:prstGeom prst="rect">
            <a:avLst/>
          </a:prstGeom>
          <a:noFill/>
        </p:spPr>
        <p:txBody>
          <a:bodyPr wrap="square" rtlCol="0">
            <a:spAutoFit/>
          </a:bodyPr>
          <a:lstStyle/>
          <a:p>
            <a:r>
              <a:rPr lang="en-GB" sz="1600" dirty="0"/>
              <a:t>DBDs) popularly known as Dielectric Barrier is a generated plasma configuration within defined insulation called the dielectric, situated between electrode responsible for self pulsing operation [1]. DBDs settings and principles characterised by the presence of insulating material in the discharge path. Typically (DBD) materials such as glass, quartz, ceramic, enamel, mica, plastic, silicon rubber or Teflon are used [2]. Dielectric Barrier Discharge (DBD) reactor produces cold plasma comprising of electrons, ions, ultraviolet photons, radical excited and ground-state molecules near room temperature and pressure. </a:t>
            </a:r>
          </a:p>
          <a:p>
            <a:endParaRPr lang="en-GB" sz="1600" dirty="0"/>
          </a:p>
          <a:p>
            <a:r>
              <a:rPr lang="en-GB" sz="1600" dirty="0"/>
              <a:t>Polytetrafluoroethylene (PTFE) is a synthetic fluoropolymer of tetrafluoroethylene with unique properties [11] such as; 1) 600 K (327 °C) melting point, exhibits high strength and robustness at low temperatures (5 K or 268.15 °C), with good plasticity at temperatures above 194 K (−79 °C). At temperatures above 650–700 °C, depolymerisation occurs. These material properties make PTFE appropriate for use in plasma reactor setups and as a functional material in the plasma configuration.  PTFE is hydrophobic [12], Has superior chemical resistance (gasoline, solvents, water and other polar media), exceptional thermal properties [13], and dielectric properties [2]. </a:t>
            </a:r>
          </a:p>
          <a:p>
            <a:endParaRPr lang="en-GB" sz="1600" dirty="0"/>
          </a:p>
          <a:p>
            <a:r>
              <a:rPr lang="en-GB" sz="1600" dirty="0"/>
              <a:t> </a:t>
            </a:r>
          </a:p>
          <a:p>
            <a:r>
              <a:rPr lang="en-GB" sz="1600" dirty="0"/>
              <a:t>Conversely, the use of 3D printing in the plasma engineering field still has not been fully realized. This research project argues that because rapid prototyping of a 3D printer is ideal for the manufacture of a multi-geometry non-thermal plasma re(actor, it can not be easily produced using traditional methods. The first invention of a non-thermal plasma reactor powered at atmospheric pressure could be traced all the way back from a historical point of view to the </a:t>
            </a:r>
            <a:r>
              <a:rPr lang="en-GB" sz="1600" dirty="0" err="1"/>
              <a:t>ozonizer</a:t>
            </a:r>
            <a:r>
              <a:rPr lang="en-GB" sz="1600" dirty="0"/>
              <a:t> developed by Siemens in the 1850s [23]. Various types of plasma reactors have been built and tested to date [24]–[26]. The plasma reactor consists primarily of electrodes (metals) and the supporting components (insulators). In general, the insulating pieces are made of glass, ceramics or plastics. Therefore the design and manufacturing parameters for such a reactor has limitations [19].</a:t>
            </a:r>
          </a:p>
          <a:p>
            <a:endParaRPr lang="en-GB" sz="1600" dirty="0"/>
          </a:p>
          <a:p>
            <a:endParaRPr lang="en-GB" sz="1600" dirty="0"/>
          </a:p>
          <a:p>
            <a:endParaRPr lang="en-GB" sz="1600" dirty="0"/>
          </a:p>
          <a:p>
            <a:endParaRPr lang="en-GB" sz="1600" dirty="0"/>
          </a:p>
          <a:p>
            <a:endParaRPr lang="en-GB" sz="1600" dirty="0"/>
          </a:p>
          <a:p>
            <a:r>
              <a:rPr lang="en-GB" sz="1600" dirty="0"/>
              <a:t> </a:t>
            </a:r>
          </a:p>
          <a:p>
            <a:endParaRPr lang="en-GB" sz="1600" dirty="0"/>
          </a:p>
        </p:txBody>
      </p:sp>
      <p:cxnSp>
        <p:nvCxnSpPr>
          <p:cNvPr id="49" name="Straight Connector 48"/>
          <p:cNvCxnSpPr/>
          <p:nvPr/>
        </p:nvCxnSpPr>
        <p:spPr>
          <a:xfrm>
            <a:off x="810395" y="809974"/>
            <a:ext cx="286774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170435" y="4122342"/>
            <a:ext cx="9649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252555" y="4194350"/>
            <a:ext cx="92170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178547" y="4626398"/>
            <a:ext cx="27003000" cy="2092881"/>
          </a:xfrm>
          <a:prstGeom prst="rect">
            <a:avLst/>
          </a:prstGeom>
          <a:noFill/>
        </p:spPr>
        <p:txBody>
          <a:bodyPr wrap="square" rtlCol="0">
            <a:spAutoFit/>
          </a:bodyPr>
          <a:lstStyle/>
          <a:p>
            <a:r>
              <a:rPr lang="en-GB" sz="4800" dirty="0"/>
              <a:t>School of Computing, Science &amp; Engineering, University of Salford, Manchester M5 4WT, UK </a:t>
            </a:r>
          </a:p>
          <a:p>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TotalTime>
  <Words>2530</Words>
  <Application>Microsoft Office PowerPoint</Application>
  <PresentationFormat>Custom</PresentationFormat>
  <Paragraphs>67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Black</vt:lpstr>
      <vt:lpstr>Calibri</vt:lpstr>
      <vt:lpstr>Office Theme</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Ibrahim Bakoji</cp:lastModifiedBy>
  <cp:revision>44</cp:revision>
  <dcterms:created xsi:type="dcterms:W3CDTF">2021-06-19T00:10:17Z</dcterms:created>
  <dcterms:modified xsi:type="dcterms:W3CDTF">2021-06-21T16:10:56Z</dcterms:modified>
</cp:coreProperties>
</file>