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44017-6373-4464-963E-41E474CB2E13}"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E3738-50D0-4C76-8BC0-428006841448}" type="slidenum">
              <a:rPr lang="en-GB" smtClean="0"/>
              <a:t>‹#›</a:t>
            </a:fld>
            <a:endParaRPr lang="en-GB"/>
          </a:p>
        </p:txBody>
      </p:sp>
    </p:spTree>
    <p:extLst>
      <p:ext uri="{BB962C8B-B14F-4D97-AF65-F5344CB8AC3E}">
        <p14:creationId xmlns:p14="http://schemas.microsoft.com/office/powerpoint/2010/main" val="14180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E3738-50D0-4C76-8BC0-428006841448}" type="slidenum">
              <a:rPr lang="en-GB" smtClean="0"/>
              <a:t>1</a:t>
            </a:fld>
            <a:endParaRPr lang="en-GB"/>
          </a:p>
        </p:txBody>
      </p:sp>
    </p:spTree>
    <p:extLst>
      <p:ext uri="{BB962C8B-B14F-4D97-AF65-F5344CB8AC3E}">
        <p14:creationId xmlns:p14="http://schemas.microsoft.com/office/powerpoint/2010/main" val="15668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80A6-93A7-CB5D-2343-44D354EC7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D77793-2ED9-499E-4064-50D7F38A34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0D7E1B-EE0C-88B1-EE97-54FFF5CEA778}"/>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3A1EBB3F-3560-2B3F-12CC-45A29CF11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80AE8-38BF-A069-0CCD-4C779CD4CAE8}"/>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36025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6091-FF56-67F8-8315-DA4D615CC4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6D1A79-121E-4D9D-6968-6BF9CB92E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6BD7-2919-93E8-605E-A32490B311AC}"/>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D03826B2-8B09-2241-C636-E6C337DB2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00A2F-A1C1-08BD-9EE4-93C5EB5C6FE0}"/>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138222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425BA-CD55-5DC1-284E-ABBF86A817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1194F8-CF24-1BC3-3359-20D95C352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74915-662F-D463-DA5F-348FFE254A40}"/>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B8FF5383-04F0-2A1F-D919-0A7EA45CE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C1387-1B53-5974-E916-678D275DE311}"/>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151319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324399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B40-56E9-1ABB-79DE-F9C9A924E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F01D9-2C23-C1A4-F614-3B8A0061F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E332DD-A979-77BD-8DD0-94E9E41EDA51}"/>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C3032757-FEFA-CB6E-4EAF-0551ADFB0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B6481-D614-9724-FA75-A5FE018B7735}"/>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97325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5638-ED79-2419-7986-03A9D5243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AAF6AC-259F-24DA-6A46-608454FFC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531B8-9C45-5B94-E1C1-0259144E6B3C}"/>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D3412CAD-6340-EE83-09D6-9F8D72BB6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EA486-5F81-6CA2-DB0C-2706C9979CAB}"/>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359722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4F39-43CD-8A81-46AF-CBD06706C4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94E859-797C-24ED-02CA-28E699F91C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A732D2-67FB-6446-300B-B0786DE00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BABB46-49FC-2349-A88F-F5166A204B80}"/>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6" name="Footer Placeholder 5">
            <a:extLst>
              <a:ext uri="{FF2B5EF4-FFF2-40B4-BE49-F238E27FC236}">
                <a16:creationId xmlns:a16="http://schemas.microsoft.com/office/drawing/2014/main" id="{4B9713A5-89F0-D5D7-EA80-27CA6144E0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82AA76-6DEB-27D5-AEDE-E6D06111737C}"/>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95937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892E-C276-5E36-1EBB-2D81BF9A5D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4FC0D8-DCA6-9CF0-D522-A02D19896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25506-AF06-068C-BACD-13C32800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B4E1DB-907D-AA90-FD9A-AE6FEEB39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F7292-5695-72C4-4559-8946FF78E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CBAD0F-924F-91A7-38AE-277AC2A3FAE4}"/>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8" name="Footer Placeholder 7">
            <a:extLst>
              <a:ext uri="{FF2B5EF4-FFF2-40B4-BE49-F238E27FC236}">
                <a16:creationId xmlns:a16="http://schemas.microsoft.com/office/drawing/2014/main" id="{E10F7A09-E0B7-2B71-0BB7-0FECF53FD9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5C3DC7-169F-73A1-D3C4-D08DFB05F690}"/>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157412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7F5A-3BF4-A6CF-625A-5BC247A61A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9209DB-BE43-E49E-A7D0-0E0A7F5EC4C4}"/>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4" name="Footer Placeholder 3">
            <a:extLst>
              <a:ext uri="{FF2B5EF4-FFF2-40B4-BE49-F238E27FC236}">
                <a16:creationId xmlns:a16="http://schemas.microsoft.com/office/drawing/2014/main" id="{55BC6509-AE87-DEB1-C5FB-E3CA2F84B0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8F6394-9216-59AF-1F03-D7622D40BA36}"/>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340404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505ABD-A12F-8A04-4DE7-25D61F540774}"/>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3" name="Footer Placeholder 2">
            <a:extLst>
              <a:ext uri="{FF2B5EF4-FFF2-40B4-BE49-F238E27FC236}">
                <a16:creationId xmlns:a16="http://schemas.microsoft.com/office/drawing/2014/main" id="{B6A453A9-48F0-F216-3F60-A4FF8DBCE7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1B12FF-201B-298F-347E-4F157DB24904}"/>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207441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AC2A-7C5A-059D-DC39-9DB2CA8DC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D0EFCA-ABB9-99E0-D57E-41F17E7EB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300CB5-EA82-EAB8-E36E-B5D6A833A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F3778-CE09-FBC8-95D7-14AC8CDD4C15}"/>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6" name="Footer Placeholder 5">
            <a:extLst>
              <a:ext uri="{FF2B5EF4-FFF2-40B4-BE49-F238E27FC236}">
                <a16:creationId xmlns:a16="http://schemas.microsoft.com/office/drawing/2014/main" id="{DF338A94-DE1A-801B-67C8-D66396ED3E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02683-17D4-4ADC-94E9-CD4664157D2A}"/>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19533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394C-62C5-57C9-6331-F6E898DFF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68EC67-69E6-01E1-18FF-5FD5D5BF4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A87415-93B1-7BE9-3D2B-AB81F5A80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0C66E-8296-3CBE-AC35-CEDC20CCE5A5}"/>
              </a:ext>
            </a:extLst>
          </p:cNvPr>
          <p:cNvSpPr>
            <a:spLocks noGrp="1"/>
          </p:cNvSpPr>
          <p:nvPr>
            <p:ph type="dt" sz="half" idx="10"/>
          </p:nvPr>
        </p:nvSpPr>
        <p:spPr/>
        <p:txBody>
          <a:bodyPr/>
          <a:lstStyle/>
          <a:p>
            <a:fld id="{892DB7FF-3E8E-4E51-BC94-5443356759D3}" type="datetimeFigureOut">
              <a:rPr lang="en-GB" smtClean="0"/>
              <a:t>23/05/2022</a:t>
            </a:fld>
            <a:endParaRPr lang="en-GB"/>
          </a:p>
        </p:txBody>
      </p:sp>
      <p:sp>
        <p:nvSpPr>
          <p:cNvPr id="6" name="Footer Placeholder 5">
            <a:extLst>
              <a:ext uri="{FF2B5EF4-FFF2-40B4-BE49-F238E27FC236}">
                <a16:creationId xmlns:a16="http://schemas.microsoft.com/office/drawing/2014/main" id="{2B1F8CDE-673A-B6E3-F031-3FC94CD2A6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76BF7B-3900-C177-4DB9-4C19647D0182}"/>
              </a:ext>
            </a:extLst>
          </p:cNvPr>
          <p:cNvSpPr>
            <a:spLocks noGrp="1"/>
          </p:cNvSpPr>
          <p:nvPr>
            <p:ph type="sldNum" sz="quarter" idx="12"/>
          </p:nvPr>
        </p:nvSpPr>
        <p:spPr/>
        <p:txBody>
          <a:bodyPr/>
          <a:lstStyle/>
          <a:p>
            <a:fld id="{3007893A-B9FE-4B26-B666-FD57077B1F46}" type="slidenum">
              <a:rPr lang="en-GB" smtClean="0"/>
              <a:t>‹#›</a:t>
            </a:fld>
            <a:endParaRPr lang="en-GB"/>
          </a:p>
        </p:txBody>
      </p:sp>
    </p:spTree>
    <p:extLst>
      <p:ext uri="{BB962C8B-B14F-4D97-AF65-F5344CB8AC3E}">
        <p14:creationId xmlns:p14="http://schemas.microsoft.com/office/powerpoint/2010/main" val="8755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464CE-C8C0-44F9-EDAA-695440AB2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89232-A31D-BDD5-6A30-E7060B817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69A5C9-EF9D-A628-5494-C1DE47F4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B7FF-3E8E-4E51-BC94-5443356759D3}" type="datetimeFigureOut">
              <a:rPr lang="en-GB" smtClean="0"/>
              <a:t>23/05/2022</a:t>
            </a:fld>
            <a:endParaRPr lang="en-GB"/>
          </a:p>
        </p:txBody>
      </p:sp>
      <p:sp>
        <p:nvSpPr>
          <p:cNvPr id="5" name="Footer Placeholder 4">
            <a:extLst>
              <a:ext uri="{FF2B5EF4-FFF2-40B4-BE49-F238E27FC236}">
                <a16:creationId xmlns:a16="http://schemas.microsoft.com/office/drawing/2014/main" id="{722204E8-DBE8-4B9B-EAF8-8CFCF34B3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975529-BC56-BF8A-6A5B-755C67B65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893A-B9FE-4B26-B666-FD57077B1F46}" type="slidenum">
              <a:rPr lang="en-GB" smtClean="0"/>
              <a:t>‹#›</a:t>
            </a:fld>
            <a:endParaRPr lang="en-GB"/>
          </a:p>
        </p:txBody>
      </p:sp>
    </p:spTree>
    <p:extLst>
      <p:ext uri="{BB962C8B-B14F-4D97-AF65-F5344CB8AC3E}">
        <p14:creationId xmlns:p14="http://schemas.microsoft.com/office/powerpoint/2010/main" val="18456340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91E3F5-FF86-333A-610E-73A9D3FEE112}"/>
              </a:ext>
            </a:extLst>
          </p:cNvPr>
          <p:cNvSpPr>
            <a:spLocks noGrp="1"/>
          </p:cNvSpPr>
          <p:nvPr>
            <p:ph type="title"/>
          </p:nvPr>
        </p:nvSpPr>
        <p:spPr>
          <a:xfrm>
            <a:off x="54589" y="365126"/>
            <a:ext cx="11948847" cy="1285444"/>
          </a:xfrm>
          <a:solidFill>
            <a:schemeClr val="accent6">
              <a:lumMod val="60000"/>
              <a:lumOff val="40000"/>
            </a:schemeClr>
          </a:solidFill>
        </p:spPr>
        <p:txBody>
          <a:bodyPr>
            <a:normAutofit/>
          </a:bodyPr>
          <a:lstStyle/>
          <a:p>
            <a:pPr algn="ctr"/>
            <a:r>
              <a:rPr lang="en-GB" sz="2000" b="1" i="0" dirty="0">
                <a:solidFill>
                  <a:srgbClr val="252525"/>
                </a:solidFill>
                <a:effectLst/>
                <a:latin typeface="Arial" panose="020B0604020202020204" pitchFamily="34" charset="0"/>
              </a:rPr>
              <a:t>DATA MINING TECHNIQUES FOR DYNAMIC PRICING MODELS WITH FAIRNESS AND ETHICS</a:t>
            </a:r>
            <a:br>
              <a:rPr lang="en-GB" sz="1400" i="0" dirty="0">
                <a:solidFill>
                  <a:srgbClr val="252525"/>
                </a:solidFill>
                <a:effectLst/>
                <a:latin typeface="Arial" panose="020B0604020202020204" pitchFamily="34" charset="0"/>
              </a:rPr>
            </a:br>
            <a:r>
              <a:rPr lang="en-GB" sz="1050" i="0" dirty="0">
                <a:solidFill>
                  <a:srgbClr val="252525"/>
                </a:solidFill>
                <a:effectLst/>
                <a:latin typeface="Arial" panose="020B0604020202020204" pitchFamily="34" charset="0"/>
              </a:rPr>
              <a:t>Lakshmi Lineshah(l.c.lineshah@edu.salford.ac.uk) and Prof Sunil Vadera (s.vadera@salford.ac.uk)</a:t>
            </a:r>
            <a:br>
              <a:rPr lang="en-GB" sz="1050" i="0" dirty="0">
                <a:solidFill>
                  <a:srgbClr val="252525"/>
                </a:solidFill>
                <a:effectLst/>
                <a:latin typeface="Arial" panose="020B0604020202020204" pitchFamily="34" charset="0"/>
              </a:rPr>
            </a:br>
            <a:r>
              <a:rPr lang="en-GB" sz="1050" i="0" dirty="0">
                <a:solidFill>
                  <a:srgbClr val="252525"/>
                </a:solidFill>
                <a:effectLst/>
                <a:latin typeface="Arial" panose="020B0604020202020204" pitchFamily="34" charset="0"/>
              </a:rPr>
              <a:t>School of Science Engineering and Environment, University of Salford, M5 4WT .</a:t>
            </a:r>
            <a:endParaRPr lang="en-GB" sz="1400" dirty="0"/>
          </a:p>
        </p:txBody>
      </p:sp>
      <p:sp>
        <p:nvSpPr>
          <p:cNvPr id="11" name="Content Placeholder 10">
            <a:extLst>
              <a:ext uri="{FF2B5EF4-FFF2-40B4-BE49-F238E27FC236}">
                <a16:creationId xmlns:a16="http://schemas.microsoft.com/office/drawing/2014/main" id="{6B5B0F06-7D91-4FAD-C42F-5715D50BBA4A}"/>
              </a:ext>
            </a:extLst>
          </p:cNvPr>
          <p:cNvSpPr>
            <a:spLocks noGrp="1"/>
          </p:cNvSpPr>
          <p:nvPr>
            <p:ph idx="1"/>
          </p:nvPr>
        </p:nvSpPr>
        <p:spPr>
          <a:xfrm>
            <a:off x="8148578" y="1711456"/>
            <a:ext cx="4043422" cy="492569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t> </a:t>
            </a:r>
          </a:p>
        </p:txBody>
      </p:sp>
      <p:sp>
        <p:nvSpPr>
          <p:cNvPr id="12" name="Content Placeholder 10">
            <a:extLst>
              <a:ext uri="{FF2B5EF4-FFF2-40B4-BE49-F238E27FC236}">
                <a16:creationId xmlns:a16="http://schemas.microsoft.com/office/drawing/2014/main" id="{6A774184-946D-D16A-2E29-279231C6C9C0}"/>
              </a:ext>
            </a:extLst>
          </p:cNvPr>
          <p:cNvSpPr txBox="1">
            <a:spLocks/>
          </p:cNvSpPr>
          <p:nvPr/>
        </p:nvSpPr>
        <p:spPr>
          <a:xfrm>
            <a:off x="4168881" y="1714499"/>
            <a:ext cx="3851804" cy="4922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GB" dirty="0"/>
          </a:p>
        </p:txBody>
      </p:sp>
      <p:sp>
        <p:nvSpPr>
          <p:cNvPr id="14" name="Content Placeholder 10">
            <a:extLst>
              <a:ext uri="{FF2B5EF4-FFF2-40B4-BE49-F238E27FC236}">
                <a16:creationId xmlns:a16="http://schemas.microsoft.com/office/drawing/2014/main" id="{F23475CB-6C49-1A82-A500-678F87649F3E}"/>
              </a:ext>
            </a:extLst>
          </p:cNvPr>
          <p:cNvSpPr txBox="1">
            <a:spLocks/>
          </p:cNvSpPr>
          <p:nvPr/>
        </p:nvSpPr>
        <p:spPr>
          <a:xfrm>
            <a:off x="145386" y="1711456"/>
            <a:ext cx="3909101" cy="492569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GB" dirty="0"/>
          </a:p>
        </p:txBody>
      </p:sp>
      <p:sp>
        <p:nvSpPr>
          <p:cNvPr id="15" name="Rectangle 14">
            <a:extLst>
              <a:ext uri="{FF2B5EF4-FFF2-40B4-BE49-F238E27FC236}">
                <a16:creationId xmlns:a16="http://schemas.microsoft.com/office/drawing/2014/main" id="{4C6FFA62-40B8-8192-1B2D-01811D53686A}"/>
              </a:ext>
            </a:extLst>
          </p:cNvPr>
          <p:cNvSpPr/>
          <p:nvPr/>
        </p:nvSpPr>
        <p:spPr>
          <a:xfrm>
            <a:off x="706526" y="1851062"/>
            <a:ext cx="2688956" cy="28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Introduction</a:t>
            </a:r>
          </a:p>
        </p:txBody>
      </p:sp>
      <p:sp>
        <p:nvSpPr>
          <p:cNvPr id="16" name="Rectangle 15">
            <a:extLst>
              <a:ext uri="{FF2B5EF4-FFF2-40B4-BE49-F238E27FC236}">
                <a16:creationId xmlns:a16="http://schemas.microsoft.com/office/drawing/2014/main" id="{9EC79A63-4C29-D208-5315-784804CB1E23}"/>
              </a:ext>
            </a:extLst>
          </p:cNvPr>
          <p:cNvSpPr/>
          <p:nvPr/>
        </p:nvSpPr>
        <p:spPr>
          <a:xfrm>
            <a:off x="706526" y="4208550"/>
            <a:ext cx="2688956" cy="28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Contribution</a:t>
            </a:r>
          </a:p>
        </p:txBody>
      </p:sp>
      <p:sp>
        <p:nvSpPr>
          <p:cNvPr id="19" name="Rectangle 18">
            <a:extLst>
              <a:ext uri="{FF2B5EF4-FFF2-40B4-BE49-F238E27FC236}">
                <a16:creationId xmlns:a16="http://schemas.microsoft.com/office/drawing/2014/main" id="{150D9BDF-6C6F-80D2-1227-7A8925AF018A}"/>
              </a:ext>
            </a:extLst>
          </p:cNvPr>
          <p:cNvSpPr/>
          <p:nvPr/>
        </p:nvSpPr>
        <p:spPr>
          <a:xfrm>
            <a:off x="8744445" y="1851062"/>
            <a:ext cx="2851688" cy="302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Research Direction</a:t>
            </a:r>
          </a:p>
        </p:txBody>
      </p:sp>
      <p:sp>
        <p:nvSpPr>
          <p:cNvPr id="20" name="Rectangle 19">
            <a:extLst>
              <a:ext uri="{FF2B5EF4-FFF2-40B4-BE49-F238E27FC236}">
                <a16:creationId xmlns:a16="http://schemas.microsoft.com/office/drawing/2014/main" id="{C1058366-428D-3310-D9AE-941F8E6EEE65}"/>
              </a:ext>
            </a:extLst>
          </p:cNvPr>
          <p:cNvSpPr/>
          <p:nvPr/>
        </p:nvSpPr>
        <p:spPr>
          <a:xfrm>
            <a:off x="4567178" y="1851062"/>
            <a:ext cx="2985533" cy="62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ANALYSIS AND MODELLING </a:t>
            </a:r>
          </a:p>
        </p:txBody>
      </p:sp>
      <p:sp>
        <p:nvSpPr>
          <p:cNvPr id="21" name="Rectangle 20">
            <a:extLst>
              <a:ext uri="{FF2B5EF4-FFF2-40B4-BE49-F238E27FC236}">
                <a16:creationId xmlns:a16="http://schemas.microsoft.com/office/drawing/2014/main" id="{469A2B1A-23D6-1CB4-BCC6-11523718F29C}"/>
              </a:ext>
            </a:extLst>
          </p:cNvPr>
          <p:cNvSpPr/>
          <p:nvPr/>
        </p:nvSpPr>
        <p:spPr>
          <a:xfrm>
            <a:off x="8568644" y="4670224"/>
            <a:ext cx="3027488" cy="28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Conclusion</a:t>
            </a:r>
          </a:p>
        </p:txBody>
      </p:sp>
      <p:sp>
        <p:nvSpPr>
          <p:cNvPr id="22" name="Rectangle 21">
            <a:extLst>
              <a:ext uri="{FF2B5EF4-FFF2-40B4-BE49-F238E27FC236}">
                <a16:creationId xmlns:a16="http://schemas.microsoft.com/office/drawing/2014/main" id="{9AF14EC4-60E2-8A4F-EFBD-7B58D6C79AF7}"/>
              </a:ext>
            </a:extLst>
          </p:cNvPr>
          <p:cNvSpPr/>
          <p:nvPr/>
        </p:nvSpPr>
        <p:spPr>
          <a:xfrm>
            <a:off x="8568643" y="5629103"/>
            <a:ext cx="3027489" cy="286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References</a:t>
            </a:r>
          </a:p>
        </p:txBody>
      </p:sp>
      <p:pic>
        <p:nvPicPr>
          <p:cNvPr id="23" name="Picture 22">
            <a:extLst>
              <a:ext uri="{FF2B5EF4-FFF2-40B4-BE49-F238E27FC236}">
                <a16:creationId xmlns:a16="http://schemas.microsoft.com/office/drawing/2014/main" id="{06481332-C6DF-8985-EA56-FDB02FD8EFD3}"/>
              </a:ext>
            </a:extLst>
          </p:cNvPr>
          <p:cNvPicPr>
            <a:picLocks noChangeAspect="1"/>
          </p:cNvPicPr>
          <p:nvPr/>
        </p:nvPicPr>
        <p:blipFill>
          <a:blip r:embed="rId3"/>
          <a:stretch>
            <a:fillRect/>
          </a:stretch>
        </p:blipFill>
        <p:spPr bwMode="auto">
          <a:xfrm>
            <a:off x="10957303" y="997577"/>
            <a:ext cx="1046133" cy="652993"/>
          </a:xfrm>
          <a:prstGeom prst="rect">
            <a:avLst/>
          </a:prstGeom>
        </p:spPr>
      </p:pic>
      <p:sp>
        <p:nvSpPr>
          <p:cNvPr id="24" name="TextBox 23">
            <a:extLst>
              <a:ext uri="{FF2B5EF4-FFF2-40B4-BE49-F238E27FC236}">
                <a16:creationId xmlns:a16="http://schemas.microsoft.com/office/drawing/2014/main" id="{FB663AD3-6664-5A71-3E74-68479CAB2EE6}"/>
              </a:ext>
            </a:extLst>
          </p:cNvPr>
          <p:cNvSpPr txBox="1"/>
          <p:nvPr/>
        </p:nvSpPr>
        <p:spPr>
          <a:xfrm>
            <a:off x="231931" y="2184987"/>
            <a:ext cx="3737801" cy="1169551"/>
          </a:xfrm>
          <a:prstGeom prst="rect">
            <a:avLst/>
          </a:prstGeom>
          <a:noFill/>
        </p:spPr>
        <p:txBody>
          <a:bodyPr wrap="square" rtlCol="0">
            <a:spAutoFit/>
          </a:bodyPr>
          <a:lstStyle/>
          <a:p>
            <a:pPr algn="just"/>
            <a:r>
              <a:rPr lang="en-GB" sz="1000" b="1" dirty="0">
                <a:solidFill>
                  <a:srgbClr val="000000"/>
                </a:solidFill>
                <a:effectLst/>
                <a:latin typeface="Calibri" panose="020F0502020204030204" pitchFamily="34" charset="0"/>
                <a:ea typeface="Calibri" panose="020F0502020204030204" pitchFamily="34" charset="0"/>
              </a:rPr>
              <a:t>Dynamic pricing is a set of pricing methods designed for increasing profits. This is also well-known as revenue management or yield management </a:t>
            </a:r>
            <a:r>
              <a:rPr lang="en-GB" sz="1000" b="1" dirty="0">
                <a:effectLst/>
                <a:latin typeface="Calibri" panose="020F0502020204030204" pitchFamily="34" charset="0"/>
                <a:ea typeface="Calibri" panose="020F0502020204030204" pitchFamily="34" charset="0"/>
              </a:rPr>
              <a:t>.</a:t>
            </a:r>
            <a:r>
              <a:rPr lang="en-GB" sz="1000" b="1" dirty="0">
                <a:solidFill>
                  <a:srgbClr val="000000"/>
                </a:solidFill>
                <a:effectLst/>
                <a:latin typeface="Calibri" panose="020F0502020204030204" pitchFamily="34" charset="0"/>
                <a:ea typeface="Calibri" panose="020F0502020204030204" pitchFamily="34" charset="0"/>
              </a:rPr>
              <a:t> Dynamic pricing aims to solve the problem of how to maximise the revenue in long term by effectively estimating the demand and setting the price accordingly. Dynamic pricing can be used in different business applications such as e-commerce, airline ticketing, insurance, perishable products etc.</a:t>
            </a:r>
            <a:endParaRPr lang="en-GB" sz="1000" b="1" dirty="0"/>
          </a:p>
        </p:txBody>
      </p:sp>
      <p:sp>
        <p:nvSpPr>
          <p:cNvPr id="26" name="TextBox 25">
            <a:extLst>
              <a:ext uri="{FF2B5EF4-FFF2-40B4-BE49-F238E27FC236}">
                <a16:creationId xmlns:a16="http://schemas.microsoft.com/office/drawing/2014/main" id="{69498EB4-CCBB-3A11-EC1C-D6BDEFE67E4E}"/>
              </a:ext>
            </a:extLst>
          </p:cNvPr>
          <p:cNvSpPr txBox="1"/>
          <p:nvPr/>
        </p:nvSpPr>
        <p:spPr>
          <a:xfrm>
            <a:off x="231487" y="4596712"/>
            <a:ext cx="3614981" cy="1938992"/>
          </a:xfrm>
          <a:prstGeom prst="rect">
            <a:avLst/>
          </a:prstGeom>
          <a:noFill/>
        </p:spPr>
        <p:txBody>
          <a:bodyPr wrap="square" rtlCol="0">
            <a:spAutoFit/>
          </a:bodyPr>
          <a:lstStyle/>
          <a:p>
            <a:pPr marL="342900" lvl="0" indent="-342900" algn="just">
              <a:spcBef>
                <a:spcPts val="600"/>
              </a:spcBef>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A comprehensive survey of dynamic pricing identifying different problem types and strategies used in different business applications.</a:t>
            </a:r>
          </a:p>
          <a:p>
            <a:pPr marL="342900" lvl="0" indent="-342900" algn="just">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A comparison study of different methods for dynamic pricing and their applicability in different business problem types.</a:t>
            </a:r>
          </a:p>
          <a:p>
            <a:pPr marL="342900" lvl="0" indent="-342900" algn="just">
              <a:spcAft>
                <a:spcPts val="1400"/>
              </a:spcAft>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A dynamic pricing model using multi armed bandit algorithm that defines an optimal pricing strategy over different dynamic pricing problems. Study how these models’ impact on different business applications and optimal expected profit. The ethical and fairness impact is also considered. </a:t>
            </a:r>
          </a:p>
        </p:txBody>
      </p:sp>
      <p:pic>
        <p:nvPicPr>
          <p:cNvPr id="27" name="Picture 26" descr="Chart, line chart&#10;&#10;Description automatically generated">
            <a:extLst>
              <a:ext uri="{FF2B5EF4-FFF2-40B4-BE49-F238E27FC236}">
                <a16:creationId xmlns:a16="http://schemas.microsoft.com/office/drawing/2014/main" id="{4805A413-2259-E97A-D508-899F5ACE88C5}"/>
              </a:ext>
            </a:extLst>
          </p:cNvPr>
          <p:cNvPicPr>
            <a:picLocks noChangeAspect="1"/>
          </p:cNvPicPr>
          <p:nvPr/>
        </p:nvPicPr>
        <p:blipFill>
          <a:blip r:embed="rId4"/>
          <a:stretch>
            <a:fillRect/>
          </a:stretch>
        </p:blipFill>
        <p:spPr bwMode="auto">
          <a:xfrm>
            <a:off x="4446941" y="2614692"/>
            <a:ext cx="3298117" cy="1167459"/>
          </a:xfrm>
          <a:prstGeom prst="rect">
            <a:avLst/>
          </a:prstGeom>
        </p:spPr>
      </p:pic>
      <p:pic>
        <p:nvPicPr>
          <p:cNvPr id="28" name="Picture 27" descr="Chart, bar chart&#10;&#10;Description automatically generated">
            <a:extLst>
              <a:ext uri="{FF2B5EF4-FFF2-40B4-BE49-F238E27FC236}">
                <a16:creationId xmlns:a16="http://schemas.microsoft.com/office/drawing/2014/main" id="{F282DDC3-A258-9D8D-CFA6-0749D71F8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2374" y="4975211"/>
            <a:ext cx="3563512" cy="1344478"/>
          </a:xfrm>
          <a:prstGeom prst="rect">
            <a:avLst/>
          </a:prstGeom>
        </p:spPr>
      </p:pic>
      <p:sp>
        <p:nvSpPr>
          <p:cNvPr id="29" name="TextBox 28">
            <a:extLst>
              <a:ext uri="{FF2B5EF4-FFF2-40B4-BE49-F238E27FC236}">
                <a16:creationId xmlns:a16="http://schemas.microsoft.com/office/drawing/2014/main" id="{AAF88309-054A-A7C6-5206-3235FBEDEB7C}"/>
              </a:ext>
            </a:extLst>
          </p:cNvPr>
          <p:cNvSpPr txBox="1"/>
          <p:nvPr/>
        </p:nvSpPr>
        <p:spPr>
          <a:xfrm>
            <a:off x="8171831" y="2214165"/>
            <a:ext cx="3961416" cy="2477601"/>
          </a:xfrm>
          <a:prstGeom prst="rect">
            <a:avLst/>
          </a:prstGeom>
          <a:noFill/>
        </p:spPr>
        <p:txBody>
          <a:bodyPr wrap="square" rtlCol="0">
            <a:spAutoFit/>
          </a:bodyPr>
          <a:lstStyle/>
          <a:p>
            <a:pPr marL="285750" lvl="0" indent="-285750" algn="just">
              <a:spcBef>
                <a:spcPts val="600"/>
              </a:spcBef>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Developing a dynamic pricing model with a multi armed bandit algorithm that defines an optimal pricing strategy over different dynamic pricing problems and the thesis will investigate how changes in the market impact the optimal solution in different dynamic pricing problems and industry that use these algorithms. </a:t>
            </a:r>
          </a:p>
          <a:p>
            <a:pPr marL="285750" lvl="0" indent="-285750" algn="just">
              <a:spcBef>
                <a:spcPts val="600"/>
              </a:spcBef>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Study how these models’ impact on different business applications and optimal expected profit considering the ethical and fairness of the model. </a:t>
            </a:r>
          </a:p>
          <a:p>
            <a:pPr marL="285750" lvl="0" indent="-285750" algn="just">
              <a:spcBef>
                <a:spcPts val="600"/>
              </a:spcBef>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Establish an efficient and practical algorithm for computing the optimal prices. Furthermore, the proposed pricing model will be tested using a simulation environment to validate the effectiveness of the model.</a:t>
            </a:r>
          </a:p>
          <a:p>
            <a:pPr marL="285750" lvl="0" indent="-285750" algn="just">
              <a:spcBef>
                <a:spcPts val="600"/>
              </a:spcBef>
              <a:buFont typeface="+mj-lt"/>
              <a:buAutoNum type="romanUcPeriod"/>
            </a:pPr>
            <a:r>
              <a:rPr lang="en-GB" sz="1000" b="1" dirty="0">
                <a:effectLst/>
                <a:latin typeface="Calibri" panose="020F0502020204030204" pitchFamily="34" charset="0"/>
                <a:ea typeface="Calibri" panose="020F0502020204030204" pitchFamily="34" charset="0"/>
                <a:cs typeface="Calibri" panose="020F0502020204030204" pitchFamily="34" charset="0"/>
              </a:rPr>
              <a:t>Identify the best MAB algorithm that can be used in different dynamic pricing problem types.</a:t>
            </a:r>
          </a:p>
        </p:txBody>
      </p:sp>
      <p:sp>
        <p:nvSpPr>
          <p:cNvPr id="2" name="TextBox 1">
            <a:extLst>
              <a:ext uri="{FF2B5EF4-FFF2-40B4-BE49-F238E27FC236}">
                <a16:creationId xmlns:a16="http://schemas.microsoft.com/office/drawing/2014/main" id="{66BAC71A-35B0-D842-803D-8627F470676B}"/>
              </a:ext>
            </a:extLst>
          </p:cNvPr>
          <p:cNvSpPr txBox="1"/>
          <p:nvPr/>
        </p:nvSpPr>
        <p:spPr>
          <a:xfrm>
            <a:off x="4315422" y="3846081"/>
            <a:ext cx="3553748" cy="1061829"/>
          </a:xfrm>
          <a:prstGeom prst="rect">
            <a:avLst/>
          </a:prstGeom>
          <a:noFill/>
        </p:spPr>
        <p:txBody>
          <a:bodyPr wrap="square" rtlCol="0">
            <a:spAutoFit/>
          </a:bodyPr>
          <a:lstStyle/>
          <a:p>
            <a:pPr algn="just"/>
            <a:r>
              <a:rPr lang="en-GB" sz="900" b="1" dirty="0"/>
              <a:t>Initially all price levels have the same demand parameters. The algorithm investigates different prices to calculate the best revenue. After a period, it becomes evident that the price £14.68 delivers the best revenue. And starts to choose this price more frequently but, at the same time alternative price options are also explored occasionally. This approach has an advantage of having a pricing policy described by the seller at certain set of price levels.</a:t>
            </a:r>
          </a:p>
        </p:txBody>
      </p:sp>
      <p:sp>
        <p:nvSpPr>
          <p:cNvPr id="3" name="TextBox 2">
            <a:extLst>
              <a:ext uri="{FF2B5EF4-FFF2-40B4-BE49-F238E27FC236}">
                <a16:creationId xmlns:a16="http://schemas.microsoft.com/office/drawing/2014/main" id="{1C2B3B6E-015C-4003-7285-1650240D8D2E}"/>
              </a:ext>
            </a:extLst>
          </p:cNvPr>
          <p:cNvSpPr txBox="1"/>
          <p:nvPr/>
        </p:nvSpPr>
        <p:spPr>
          <a:xfrm>
            <a:off x="8377365" y="4956942"/>
            <a:ext cx="3687721" cy="707886"/>
          </a:xfrm>
          <a:prstGeom prst="rect">
            <a:avLst/>
          </a:prstGeom>
          <a:noFill/>
        </p:spPr>
        <p:txBody>
          <a:bodyPr wrap="square" rtlCol="0">
            <a:spAutoFit/>
          </a:bodyPr>
          <a:lstStyle/>
          <a:p>
            <a:pPr marL="171450" indent="-171450" algn="just">
              <a:buFont typeface="Arial" panose="020B0604020202020204" pitchFamily="34" charset="0"/>
              <a:buChar char="•"/>
            </a:pPr>
            <a:r>
              <a:rPr lang="en-GB" sz="1000" b="1" dirty="0"/>
              <a:t>Business can benefit from using a dynamic pricing model best suited for their use case. </a:t>
            </a:r>
          </a:p>
          <a:p>
            <a:pPr marL="171450" indent="-171450" algn="just">
              <a:buFont typeface="Arial" panose="020B0604020202020204" pitchFamily="34" charset="0"/>
              <a:buChar char="•"/>
            </a:pPr>
            <a:r>
              <a:rPr lang="en-GB" sz="1000" b="1" dirty="0"/>
              <a:t>Dynamic pricing using MAB and comparison studies which will be subjected to future research. </a:t>
            </a:r>
          </a:p>
        </p:txBody>
      </p:sp>
      <p:sp>
        <p:nvSpPr>
          <p:cNvPr id="4" name="TextBox 3">
            <a:extLst>
              <a:ext uri="{FF2B5EF4-FFF2-40B4-BE49-F238E27FC236}">
                <a16:creationId xmlns:a16="http://schemas.microsoft.com/office/drawing/2014/main" id="{EE68BED4-D683-BF3E-9CF2-DDB49B6674A8}"/>
              </a:ext>
            </a:extLst>
          </p:cNvPr>
          <p:cNvSpPr txBox="1"/>
          <p:nvPr/>
        </p:nvSpPr>
        <p:spPr>
          <a:xfrm>
            <a:off x="8492096" y="5915821"/>
            <a:ext cx="3649592" cy="584775"/>
          </a:xfrm>
          <a:prstGeom prst="rect">
            <a:avLst/>
          </a:prstGeom>
          <a:noFill/>
        </p:spPr>
        <p:txBody>
          <a:bodyPr wrap="square" rtlCol="0">
            <a:spAutoFit/>
          </a:bodyPr>
          <a:lstStyle/>
          <a:p>
            <a:pPr algn="l">
              <a:spcBef>
                <a:spcPts val="600"/>
              </a:spcBef>
              <a:spcAft>
                <a:spcPts val="1400"/>
              </a:spcAft>
            </a:pPr>
            <a:r>
              <a:rPr lang="en-GB" sz="800" dirty="0">
                <a:effectLst/>
                <a:latin typeface="Calibri" panose="020F0502020204030204" pitchFamily="34" charset="0"/>
                <a:ea typeface="Calibri" panose="020F0502020204030204" pitchFamily="34" charset="0"/>
                <a:cs typeface="Calibri" panose="020F0502020204030204" pitchFamily="34" charset="0"/>
              </a:rPr>
              <a:t>Velde, R. M. a. V. t., 2019. </a:t>
            </a:r>
            <a:r>
              <a:rPr lang="en-GB" sz="800" i="1" dirty="0">
                <a:effectLst/>
                <a:latin typeface="Calibri" panose="020F0502020204030204" pitchFamily="34" charset="0"/>
                <a:ea typeface="Calibri" panose="020F0502020204030204" pitchFamily="34" charset="0"/>
                <a:cs typeface="Calibri" panose="020F0502020204030204" pitchFamily="34" charset="0"/>
              </a:rPr>
              <a:t>Dynamic Pricing in Airline Industry. </a:t>
            </a:r>
            <a:r>
              <a:rPr lang="en-GB" sz="800" dirty="0">
                <a:effectLst/>
                <a:latin typeface="Calibri" panose="020F0502020204030204" pitchFamily="34" charset="0"/>
                <a:ea typeface="Calibri" panose="020F0502020204030204" pitchFamily="34" charset="0"/>
                <a:cs typeface="Calibri" panose="020F0502020204030204" pitchFamily="34" charset="0"/>
              </a:rPr>
              <a:t>s.l., California Institute of Technology.                                                                                                         Boer, V. d., 2015. Dynamic Pricing and Learning. Historical origins, current research and new directions, Issue 20, pp. 1-18.</a:t>
            </a:r>
          </a:p>
        </p:txBody>
      </p:sp>
      <p:pic>
        <p:nvPicPr>
          <p:cNvPr id="25" name="Picture 24" descr="A pencil on a piece of paper&#10;&#10;Description automatically generated with medium confidence">
            <a:extLst>
              <a:ext uri="{FF2B5EF4-FFF2-40B4-BE49-F238E27FC236}">
                <a16:creationId xmlns:a16="http://schemas.microsoft.com/office/drawing/2014/main" id="{D5066FC9-BACD-F14B-F834-B3738AEFD52A}"/>
              </a:ext>
            </a:extLst>
          </p:cNvPr>
          <p:cNvPicPr>
            <a:picLocks noChangeAspect="1"/>
          </p:cNvPicPr>
          <p:nvPr/>
        </p:nvPicPr>
        <p:blipFill rotWithShape="1">
          <a:blip r:embed="rId6"/>
          <a:srcRect l="6259" r="18911" b="2"/>
          <a:stretch/>
        </p:blipFill>
        <p:spPr>
          <a:xfrm flipH="1">
            <a:off x="173178" y="3304843"/>
            <a:ext cx="762144" cy="852985"/>
          </a:xfrm>
          <a:prstGeom prst="rect">
            <a:avLst/>
          </a:prstGeom>
          <a:ln>
            <a:noFill/>
          </a:ln>
          <a:effectLst>
            <a:softEdge rad="112500"/>
          </a:effectLst>
        </p:spPr>
      </p:pic>
      <p:pic>
        <p:nvPicPr>
          <p:cNvPr id="30" name="Picture 29">
            <a:extLst>
              <a:ext uri="{FF2B5EF4-FFF2-40B4-BE49-F238E27FC236}">
                <a16:creationId xmlns:a16="http://schemas.microsoft.com/office/drawing/2014/main" id="{F2AD2646-A728-1C15-5CB6-C948D1EC35DC}"/>
              </a:ext>
            </a:extLst>
          </p:cNvPr>
          <p:cNvPicPr>
            <a:picLocks noChangeAspect="1"/>
          </p:cNvPicPr>
          <p:nvPr/>
        </p:nvPicPr>
        <p:blipFill rotWithShape="1">
          <a:blip r:embed="rId7"/>
          <a:srcRect l="29102" r="3706" b="1"/>
          <a:stretch/>
        </p:blipFill>
        <p:spPr>
          <a:xfrm>
            <a:off x="1021867" y="3346107"/>
            <a:ext cx="884041" cy="6874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 name="Picture 31">
            <a:extLst>
              <a:ext uri="{FF2B5EF4-FFF2-40B4-BE49-F238E27FC236}">
                <a16:creationId xmlns:a16="http://schemas.microsoft.com/office/drawing/2014/main" id="{4D1EFF0F-388E-A6EA-CA05-FDE6F5039E86}"/>
              </a:ext>
            </a:extLst>
          </p:cNvPr>
          <p:cNvPicPr>
            <a:picLocks noChangeAspect="1"/>
          </p:cNvPicPr>
          <p:nvPr/>
        </p:nvPicPr>
        <p:blipFill rotWithShape="1">
          <a:blip r:embed="rId8"/>
          <a:srcRect l="3491" r="57" b="-3"/>
          <a:stretch/>
        </p:blipFill>
        <p:spPr>
          <a:xfrm>
            <a:off x="1992453" y="3400426"/>
            <a:ext cx="884041" cy="687442"/>
          </a:xfrm>
          <a:prstGeom prst="rect">
            <a:avLst/>
          </a:prstGeom>
          <a:ln>
            <a:noFill/>
          </a:ln>
          <a:effectLst>
            <a:softEdge rad="112500"/>
          </a:effectLst>
        </p:spPr>
      </p:pic>
      <p:pic>
        <p:nvPicPr>
          <p:cNvPr id="33" name="Picture 32">
            <a:extLst>
              <a:ext uri="{FF2B5EF4-FFF2-40B4-BE49-F238E27FC236}">
                <a16:creationId xmlns:a16="http://schemas.microsoft.com/office/drawing/2014/main" id="{73BAC648-5842-ED07-0299-29CF10558DBD}"/>
              </a:ext>
            </a:extLst>
          </p:cNvPr>
          <p:cNvPicPr>
            <a:picLocks noChangeAspect="1"/>
          </p:cNvPicPr>
          <p:nvPr/>
        </p:nvPicPr>
        <p:blipFill rotWithShape="1">
          <a:blip r:embed="rId9"/>
          <a:srcRect l="4289" r="10193"/>
          <a:stretch/>
        </p:blipFill>
        <p:spPr>
          <a:xfrm>
            <a:off x="2876494" y="3348824"/>
            <a:ext cx="1016760" cy="790646"/>
          </a:xfrm>
          <a:prstGeom prst="ellipse">
            <a:avLst/>
          </a:prstGeom>
          <a:ln>
            <a:noFill/>
          </a:ln>
          <a:effectLst>
            <a:softEdge rad="112500"/>
          </a:effectLst>
        </p:spPr>
      </p:pic>
    </p:spTree>
    <p:extLst>
      <p:ext uri="{BB962C8B-B14F-4D97-AF65-F5344CB8AC3E}">
        <p14:creationId xmlns:p14="http://schemas.microsoft.com/office/powerpoint/2010/main" val="20204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TotalTime>
  <Words>515</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DATA MINING TECHNIQUES FOR DYNAMIC PRICING MODELS WITH FAIRNESS AND ETHICS Lakshmi Lineshah(l.c.lineshah@edu.salford.ac.uk) and Prof Sunil Vadera (s.vadera@salford.ac.uk) School of Science Engineering and Environment, University of Salford, M5 4WT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TECHNIQUES FOR DYNAMIC PRICING STRATEGIES IN DIFFERENT BUSINESS MODELS WITH FAIRNESS AND BUSINESS ETHICS Lakshmi Lineshah(l.c.lineshah@edu.salford.ac.uk) and Prof Sunil Vadera (s.vadera@salford.ac.uk) School of Science Engineering and Environment, University of Salford, M5 4WT .  </dc:title>
  <dc:creator>Lakshmi Lineshah</dc:creator>
  <cp:lastModifiedBy>Lakshmi Lineshah</cp:lastModifiedBy>
  <cp:revision>5</cp:revision>
  <dcterms:created xsi:type="dcterms:W3CDTF">2022-05-20T13:40:48Z</dcterms:created>
  <dcterms:modified xsi:type="dcterms:W3CDTF">2022-05-23T21:47:13Z</dcterms:modified>
</cp:coreProperties>
</file>